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36"/>
  </p:notesMasterIdLst>
  <p:sldIdLst>
    <p:sldId id="258" r:id="rId2"/>
    <p:sldId id="259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88" r:id="rId12"/>
    <p:sldId id="290" r:id="rId13"/>
    <p:sldId id="289" r:id="rId14"/>
    <p:sldId id="291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75" r:id="rId23"/>
    <p:sldId id="276" r:id="rId24"/>
    <p:sldId id="284" r:id="rId25"/>
    <p:sldId id="285" r:id="rId26"/>
    <p:sldId id="287" r:id="rId27"/>
    <p:sldId id="277" r:id="rId28"/>
    <p:sldId id="278" r:id="rId29"/>
    <p:sldId id="279" r:id="rId30"/>
    <p:sldId id="286" r:id="rId31"/>
    <p:sldId id="283" r:id="rId32"/>
    <p:sldId id="280" r:id="rId33"/>
    <p:sldId id="281" r:id="rId34"/>
    <p:sldId id="282" r:id="rId35"/>
  </p:sldIdLst>
  <p:sldSz cx="9144000" cy="6858000" type="screen4x3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E557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489"/>
    <p:restoredTop sz="94631"/>
  </p:normalViewPr>
  <p:slideViewPr>
    <p:cSldViewPr>
      <p:cViewPr varScale="1">
        <p:scale>
          <a:sx n="97" d="100"/>
          <a:sy n="97" d="100"/>
        </p:scale>
        <p:origin x="968" y="1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theme" Target="theme/theme1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presProps" Target="presProps.xml"/><Relationship Id="rId40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8" Type="http://schemas.openxmlformats.org/officeDocument/2006/relationships/slide" Target="slides/slide7.xml"/><Relationship Id="rId3" Type="http://schemas.openxmlformats.org/officeDocument/2006/relationships/slide" Target="slides/slide2.xml"/></Relationships>
</file>

<file path=ppt/media/image1.tiff>
</file>

<file path=ppt/media/image2.tiff>
</file>

<file path=ppt/media/image3.tiff>
</file>

<file path=ppt/media/image4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BC8E49-6523-AC40-A993-C2BFE2B68283}" type="datetimeFigureOut">
              <a:rPr kumimoji="1" lang="zh-CN" altLang="en-US" smtClean="0"/>
              <a:t>2019/4/2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1371600" y="1143000"/>
            <a:ext cx="41148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66F1381-ED94-ED47-94D9-CFD85C0FFBED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8991809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F1381-ED94-ED47-94D9-CFD85C0FFBED}" type="slidenum">
              <a:rPr kumimoji="1" lang="zh-CN" altLang="en-US" smtClean="0"/>
              <a:t>20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517627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kumimoji="1"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66F1381-ED94-ED47-94D9-CFD85C0FFBED}" type="slidenum">
              <a:rPr kumimoji="1" lang="zh-CN" altLang="en-US" smtClean="0"/>
              <a:t>28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071041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851870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18883462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3911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6709145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64580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117140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01316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9001529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1604705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4725703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8299499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301517F-041E-41FA-A5BF-B8F953957088}" type="datetimeFigureOut">
              <a:rPr lang="zh-CN" altLang="en-US" smtClean="0"/>
              <a:t>2019/4/2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C0C35F6-EBAC-4E1D-8C46-B363597144CE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582510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tiff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51">
            <a:extLst>
              <a:ext uri="{FF2B5EF4-FFF2-40B4-BE49-F238E27FC236}">
                <a16:creationId xmlns:a16="http://schemas.microsoft.com/office/drawing/2014/main" id="{B4600526-2D2C-A14C-BE3E-6BED22CD0E37}"/>
              </a:ext>
            </a:extLst>
          </p:cNvPr>
          <p:cNvSpPr txBox="1"/>
          <p:nvPr/>
        </p:nvSpPr>
        <p:spPr>
          <a:xfrm>
            <a:off x="2627784" y="2276872"/>
            <a:ext cx="417646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200" dirty="0"/>
              <a:t>虚机热迁移深入分析</a:t>
            </a:r>
            <a:endParaRPr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7438291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B6CE4C0-FD3F-8647-A349-4CDA6A2246CE}"/>
              </a:ext>
            </a:extLst>
          </p:cNvPr>
          <p:cNvSpPr/>
          <p:nvPr/>
        </p:nvSpPr>
        <p:spPr>
          <a:xfrm>
            <a:off x="251520" y="188640"/>
            <a:ext cx="1988045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热迁移流程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56FA319E-621A-3349-A5AC-05721827E0A2}"/>
              </a:ext>
            </a:extLst>
          </p:cNvPr>
          <p:cNvSpPr txBox="1"/>
          <p:nvPr/>
        </p:nvSpPr>
        <p:spPr>
          <a:xfrm>
            <a:off x="989048" y="1484784"/>
            <a:ext cx="7288214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Pre-migration</a:t>
            </a:r>
            <a:r>
              <a:rPr kumimoji="1" lang="zh-CN" altLang="en-US" sz="3200" dirty="0"/>
              <a:t>（迁移前准备工作）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Reservation</a:t>
            </a:r>
            <a:r>
              <a:rPr kumimoji="1" lang="zh-CN" altLang="en-US" sz="3200" dirty="0"/>
              <a:t>（预先保留资源）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Iterative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pre-copy</a:t>
            </a:r>
            <a:r>
              <a:rPr kumimoji="1" lang="zh-CN" altLang="en-US" sz="3200" dirty="0"/>
              <a:t>（迭代拷贝内存）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Stop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and</a:t>
            </a:r>
            <a:r>
              <a:rPr kumimoji="1" lang="zh-CN" altLang="en-US" sz="3200" dirty="0"/>
              <a:t> </a:t>
            </a:r>
            <a:r>
              <a:rPr kumimoji="1" lang="en-US" altLang="zh-CN" sz="3200" dirty="0"/>
              <a:t>copy</a:t>
            </a:r>
            <a:r>
              <a:rPr kumimoji="1" lang="zh-CN" altLang="en-US" sz="3200" dirty="0"/>
              <a:t>（暂停虚机拷贝内存）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3200" dirty="0"/>
              <a:t>Commitment</a:t>
            </a:r>
            <a:r>
              <a:rPr kumimoji="1" lang="zh-CN" altLang="en-US" sz="3200" dirty="0"/>
              <a:t>（提交迁移）</a:t>
            </a:r>
            <a:endParaRPr kumimoji="1"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615380994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6CAE2140-F5B6-2049-9EF3-39CAAC836D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1" y="1124744"/>
            <a:ext cx="6552728" cy="5059316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A8215297-1351-094F-9864-3B1DBFC72CF6}"/>
              </a:ext>
            </a:extLst>
          </p:cNvPr>
          <p:cNvSpPr/>
          <p:nvPr/>
        </p:nvSpPr>
        <p:spPr>
          <a:xfrm>
            <a:off x="251520" y="188640"/>
            <a:ext cx="4123245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Google</a:t>
            </a:r>
            <a:r>
              <a:rPr lang="zh-CN" altLang="en-US" sz="2800" b="1" dirty="0"/>
              <a:t>云平台热迁移流程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80254632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D5E819DD-D4C2-AF44-AEF7-685659415B8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1560" y="1556792"/>
            <a:ext cx="8316416" cy="4654545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0BBA5FC5-6BB3-784D-A511-361E7753E811}"/>
              </a:ext>
            </a:extLst>
          </p:cNvPr>
          <p:cNvSpPr/>
          <p:nvPr/>
        </p:nvSpPr>
        <p:spPr>
          <a:xfrm>
            <a:off x="251520" y="188640"/>
            <a:ext cx="4123245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Google</a:t>
            </a:r>
            <a:r>
              <a:rPr lang="zh-CN" altLang="en-US" sz="2800" b="1" dirty="0"/>
              <a:t>云平台热迁移流程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290580602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AB2CD77-130B-B547-9954-6902108DB53E}"/>
              </a:ext>
            </a:extLst>
          </p:cNvPr>
          <p:cNvSpPr/>
          <p:nvPr/>
        </p:nvSpPr>
        <p:spPr>
          <a:xfrm>
            <a:off x="251520" y="188640"/>
            <a:ext cx="2597186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XEN</a:t>
            </a:r>
            <a:r>
              <a:rPr lang="zh-CN" altLang="en-US" sz="2800" b="1" dirty="0"/>
              <a:t>热迁移流程</a:t>
            </a:r>
            <a:endParaRPr lang="en-US" altLang="zh-CN" sz="2800" b="1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98DB9BD-BCC9-4C41-B70E-2574CF52924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83568" y="853502"/>
            <a:ext cx="7937500" cy="5549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054201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27F97AEE-E546-7744-A92B-A2DA0661C98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9672" y="571359"/>
            <a:ext cx="7272808" cy="6242017"/>
          </a:xfrm>
          <a:prstGeom prst="rect">
            <a:avLst/>
          </a:prstGeom>
        </p:spPr>
      </p:pic>
      <p:sp>
        <p:nvSpPr>
          <p:cNvPr id="5" name="矩形 4">
            <a:extLst>
              <a:ext uri="{FF2B5EF4-FFF2-40B4-BE49-F238E27FC236}">
                <a16:creationId xmlns:a16="http://schemas.microsoft.com/office/drawing/2014/main" id="{18C57753-D25E-4041-96A1-985A725A77AE}"/>
              </a:ext>
            </a:extLst>
          </p:cNvPr>
          <p:cNvSpPr/>
          <p:nvPr/>
        </p:nvSpPr>
        <p:spPr>
          <a:xfrm>
            <a:off x="179512" y="-24679"/>
            <a:ext cx="3589124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OpenStack</a:t>
            </a:r>
            <a:r>
              <a:rPr lang="zh-CN" altLang="en-US" sz="2800" b="1" dirty="0"/>
              <a:t>热迁移流程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46182941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F76B98C6-59A3-484B-9E30-386EEA787114}"/>
              </a:ext>
            </a:extLst>
          </p:cNvPr>
          <p:cNvSpPr/>
          <p:nvPr/>
        </p:nvSpPr>
        <p:spPr>
          <a:xfrm>
            <a:off x="251520" y="188640"/>
            <a:ext cx="2709396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迁移前准备工作</a:t>
            </a:r>
            <a:endParaRPr lang="en-US" altLang="zh-CN" sz="2800" b="1" dirty="0"/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57FD70BA-D056-1E4A-B05B-00132CF23E37}"/>
              </a:ext>
            </a:extLst>
          </p:cNvPr>
          <p:cNvSpPr/>
          <p:nvPr/>
        </p:nvSpPr>
        <p:spPr>
          <a:xfrm>
            <a:off x="611560" y="1700808"/>
            <a:ext cx="2088232" cy="5040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迁移前准备工作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9841D714-8C49-F54B-BC7C-17BA1BFFFFD8}"/>
              </a:ext>
            </a:extLst>
          </p:cNvPr>
          <p:cNvSpPr/>
          <p:nvPr/>
        </p:nvSpPr>
        <p:spPr>
          <a:xfrm>
            <a:off x="611560" y="242088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预先保留资源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3D3E3523-EA7D-074B-872B-3A82B6139C2F}"/>
              </a:ext>
            </a:extLst>
          </p:cNvPr>
          <p:cNvSpPr/>
          <p:nvPr/>
        </p:nvSpPr>
        <p:spPr>
          <a:xfrm>
            <a:off x="611560" y="314096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迭代拷贝内存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48D710D4-1837-C843-BA2F-C900BA690E80}"/>
              </a:ext>
            </a:extLst>
          </p:cNvPr>
          <p:cNvSpPr/>
          <p:nvPr/>
        </p:nvSpPr>
        <p:spPr>
          <a:xfrm>
            <a:off x="611560" y="386104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暂停虚机拷贝内存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10" name="圆角矩形 9">
            <a:extLst>
              <a:ext uri="{FF2B5EF4-FFF2-40B4-BE49-F238E27FC236}">
                <a16:creationId xmlns:a16="http://schemas.microsoft.com/office/drawing/2014/main" id="{BE3E0C4B-035B-FF4C-84E5-D25A39F99B2D}"/>
              </a:ext>
            </a:extLst>
          </p:cNvPr>
          <p:cNvSpPr/>
          <p:nvPr/>
        </p:nvSpPr>
        <p:spPr>
          <a:xfrm>
            <a:off x="611560" y="458112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提交迁移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A1915FA6-A1A8-5E40-946A-3F56E4293384}"/>
              </a:ext>
            </a:extLst>
          </p:cNvPr>
          <p:cNvSpPr/>
          <p:nvPr/>
        </p:nvSpPr>
        <p:spPr>
          <a:xfrm>
            <a:off x="3302493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A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88DFBC71-B833-AB4F-88F3-F20371AF53A3}"/>
              </a:ext>
            </a:extLst>
          </p:cNvPr>
          <p:cNvSpPr/>
          <p:nvPr/>
        </p:nvSpPr>
        <p:spPr>
          <a:xfrm>
            <a:off x="6156176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B</a:t>
            </a:r>
          </a:p>
        </p:txBody>
      </p:sp>
      <p:sp>
        <p:nvSpPr>
          <p:cNvPr id="13" name="圆角矩形 12">
            <a:extLst>
              <a:ext uri="{FF2B5EF4-FFF2-40B4-BE49-F238E27FC236}">
                <a16:creationId xmlns:a16="http://schemas.microsoft.com/office/drawing/2014/main" id="{AFF6C167-1FA2-EB4B-BADD-CD0B9D7FFC5F}"/>
              </a:ext>
            </a:extLst>
          </p:cNvPr>
          <p:cNvSpPr/>
          <p:nvPr/>
        </p:nvSpPr>
        <p:spPr>
          <a:xfrm>
            <a:off x="3757226" y="2708920"/>
            <a:ext cx="1224136" cy="936104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VM A</a:t>
            </a:r>
          </a:p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Active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0A9FE4C6-6406-054C-A57A-492FEFD1E10C}"/>
              </a:ext>
            </a:extLst>
          </p:cNvPr>
          <p:cNvSpPr txBox="1"/>
          <p:nvPr/>
        </p:nvSpPr>
        <p:spPr>
          <a:xfrm>
            <a:off x="3337900" y="4900518"/>
            <a:ext cx="496161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在计算节点</a:t>
            </a:r>
            <a:r>
              <a:rPr kumimoji="1" lang="en-US" altLang="zh-CN" dirty="0"/>
              <a:t>A</a:t>
            </a:r>
            <a:r>
              <a:rPr kumimoji="1" lang="zh-CN" altLang="en-US" dirty="0"/>
              <a:t>上运行的虚机</a:t>
            </a:r>
            <a:r>
              <a:rPr kumimoji="1" lang="en-US" altLang="zh-CN" dirty="0"/>
              <a:t>A</a:t>
            </a:r>
            <a:r>
              <a:rPr kumimoji="1" lang="zh-CN" altLang="en-US" dirty="0"/>
              <a:t>，调度器选择主机</a:t>
            </a:r>
            <a:r>
              <a:rPr kumimoji="1" lang="en-US" altLang="zh-CN" dirty="0"/>
              <a:t>B</a:t>
            </a:r>
          </a:p>
          <a:p>
            <a:r>
              <a:rPr kumimoji="1" lang="zh-CN" altLang="en-US" dirty="0"/>
              <a:t>作为迁移目的主机</a:t>
            </a:r>
            <a:endParaRPr kumimoji="1" lang="en-US" altLang="zh-CN" dirty="0"/>
          </a:p>
        </p:txBody>
      </p:sp>
      <p:cxnSp>
        <p:nvCxnSpPr>
          <p:cNvPr id="19" name="直线连接符 18">
            <a:extLst>
              <a:ext uri="{FF2B5EF4-FFF2-40B4-BE49-F238E27FC236}">
                <a16:creationId xmlns:a16="http://schemas.microsoft.com/office/drawing/2014/main" id="{D7DA5D73-D536-314B-B10E-BA44AFF34EE4}"/>
              </a:ext>
            </a:extLst>
          </p:cNvPr>
          <p:cNvCxnSpPr>
            <a:stCxn id="11" idx="3"/>
            <a:endCxn id="12" idx="1"/>
          </p:cNvCxnSpPr>
          <p:nvPr/>
        </p:nvCxnSpPr>
        <p:spPr>
          <a:xfrm>
            <a:off x="5436096" y="2780928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69610174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E7266B5F-6AD6-A343-A412-5428E939E102}"/>
              </a:ext>
            </a:extLst>
          </p:cNvPr>
          <p:cNvSpPr/>
          <p:nvPr/>
        </p:nvSpPr>
        <p:spPr>
          <a:xfrm>
            <a:off x="251520" y="188640"/>
            <a:ext cx="2348720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预先保留资源</a:t>
            </a:r>
            <a:endParaRPr lang="en-US" altLang="zh-CN" sz="2800" b="1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90D20028-3CF6-3641-B8D0-DDC6507851BD}"/>
              </a:ext>
            </a:extLst>
          </p:cNvPr>
          <p:cNvSpPr/>
          <p:nvPr/>
        </p:nvSpPr>
        <p:spPr>
          <a:xfrm>
            <a:off x="611560" y="170080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迁移前准备工作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8CD09211-6719-E44B-8F64-949D50CFF563}"/>
              </a:ext>
            </a:extLst>
          </p:cNvPr>
          <p:cNvSpPr/>
          <p:nvPr/>
        </p:nvSpPr>
        <p:spPr>
          <a:xfrm>
            <a:off x="611560" y="2420888"/>
            <a:ext cx="2088232" cy="5040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预先保留资源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1CD870E2-35DD-CB4B-B77D-D95FA5A96945}"/>
              </a:ext>
            </a:extLst>
          </p:cNvPr>
          <p:cNvSpPr/>
          <p:nvPr/>
        </p:nvSpPr>
        <p:spPr>
          <a:xfrm>
            <a:off x="611560" y="314096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迭代拷贝内存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93A84976-D228-8A4C-A854-7B8AA3BA26E3}"/>
              </a:ext>
            </a:extLst>
          </p:cNvPr>
          <p:cNvSpPr/>
          <p:nvPr/>
        </p:nvSpPr>
        <p:spPr>
          <a:xfrm>
            <a:off x="611560" y="386104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暂停虚机拷贝内存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1E6236E3-7DBE-B141-92C0-FF19A4A38E2C}"/>
              </a:ext>
            </a:extLst>
          </p:cNvPr>
          <p:cNvSpPr/>
          <p:nvPr/>
        </p:nvSpPr>
        <p:spPr>
          <a:xfrm>
            <a:off x="611560" y="458112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提交迁移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59AF07AB-F6D4-AC4B-9188-C86012EDF472}"/>
              </a:ext>
            </a:extLst>
          </p:cNvPr>
          <p:cNvSpPr/>
          <p:nvPr/>
        </p:nvSpPr>
        <p:spPr>
          <a:xfrm>
            <a:off x="3302493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A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0679FF54-571E-9041-A1D0-3D6B36E210F6}"/>
              </a:ext>
            </a:extLst>
          </p:cNvPr>
          <p:cNvSpPr/>
          <p:nvPr/>
        </p:nvSpPr>
        <p:spPr>
          <a:xfrm>
            <a:off x="6156176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B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6168E001-7FFE-754F-8196-A57192DFCFF6}"/>
              </a:ext>
            </a:extLst>
          </p:cNvPr>
          <p:cNvSpPr/>
          <p:nvPr/>
        </p:nvSpPr>
        <p:spPr>
          <a:xfrm>
            <a:off x="3757226" y="2708920"/>
            <a:ext cx="1224136" cy="936104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VM A</a:t>
            </a:r>
          </a:p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Active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EC777DBD-659C-2A48-873E-AAFC05ACDE0E}"/>
              </a:ext>
            </a:extLst>
          </p:cNvPr>
          <p:cNvSpPr txBox="1"/>
          <p:nvPr/>
        </p:nvSpPr>
        <p:spPr>
          <a:xfrm>
            <a:off x="3337900" y="4900518"/>
            <a:ext cx="525336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确认主机</a:t>
            </a:r>
            <a:r>
              <a:rPr kumimoji="1" lang="en-US" altLang="zh-CN" dirty="0"/>
              <a:t>B</a:t>
            </a:r>
            <a:r>
              <a:rPr kumimoji="1" lang="zh-CN" altLang="en-US" dirty="0"/>
              <a:t>可获取的资源，并保留虚机</a:t>
            </a:r>
            <a:r>
              <a:rPr kumimoji="1" lang="en-US" altLang="zh-CN" dirty="0"/>
              <a:t>A</a:t>
            </a:r>
            <a:r>
              <a:rPr kumimoji="1" lang="zh-CN" altLang="en-US" dirty="0"/>
              <a:t>所需资源</a:t>
            </a:r>
            <a:endParaRPr kumimoji="1" lang="en-US" altLang="zh-CN" dirty="0"/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31D9385D-6546-4F46-8ACE-7C0F488FE0C1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5436096" y="2780928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圆角矩形 34">
            <a:extLst>
              <a:ext uri="{FF2B5EF4-FFF2-40B4-BE49-F238E27FC236}">
                <a16:creationId xmlns:a16="http://schemas.microsoft.com/office/drawing/2014/main" id="{1864B8AB-2557-B747-9803-F3218EC333CB}"/>
              </a:ext>
            </a:extLst>
          </p:cNvPr>
          <p:cNvSpPr/>
          <p:nvPr/>
        </p:nvSpPr>
        <p:spPr>
          <a:xfrm>
            <a:off x="6610909" y="2709123"/>
            <a:ext cx="1224136" cy="936104"/>
          </a:xfrm>
          <a:prstGeom prst="roundRect">
            <a:avLst/>
          </a:prstGeom>
          <a:noFill/>
          <a:ln>
            <a:solidFill>
              <a:srgbClr val="FFE557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VM A</a:t>
            </a:r>
          </a:p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Reserved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09816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73FD564-C913-3D45-BA6C-0ACCEAB5ADC7}"/>
              </a:ext>
            </a:extLst>
          </p:cNvPr>
          <p:cNvSpPr/>
          <p:nvPr/>
        </p:nvSpPr>
        <p:spPr>
          <a:xfrm>
            <a:off x="251520" y="188640"/>
            <a:ext cx="2348720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迭代拷贝内存</a:t>
            </a:r>
            <a:endParaRPr lang="en-US" altLang="zh-CN" sz="2800" b="1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A1028D60-2505-5C4E-8EFE-71626010B400}"/>
              </a:ext>
            </a:extLst>
          </p:cNvPr>
          <p:cNvSpPr/>
          <p:nvPr/>
        </p:nvSpPr>
        <p:spPr>
          <a:xfrm>
            <a:off x="611560" y="170080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迁移前准备工作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AB2CDBFE-0DC5-1B45-B3D4-71FE2DC48619}"/>
              </a:ext>
            </a:extLst>
          </p:cNvPr>
          <p:cNvSpPr/>
          <p:nvPr/>
        </p:nvSpPr>
        <p:spPr>
          <a:xfrm>
            <a:off x="611560" y="242088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预先保留资源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62542A8B-FE5D-9947-91EB-0EEE20B8DB66}"/>
              </a:ext>
            </a:extLst>
          </p:cNvPr>
          <p:cNvSpPr/>
          <p:nvPr/>
        </p:nvSpPr>
        <p:spPr>
          <a:xfrm>
            <a:off x="611560" y="3140968"/>
            <a:ext cx="2088232" cy="5040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迭代拷贝内存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F36A5087-41A6-1E43-89DF-71230C826087}"/>
              </a:ext>
            </a:extLst>
          </p:cNvPr>
          <p:cNvSpPr/>
          <p:nvPr/>
        </p:nvSpPr>
        <p:spPr>
          <a:xfrm>
            <a:off x="611560" y="386104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暂停虚机拷贝内存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3A822419-0745-DA46-A801-2D6DFDE3E0B8}"/>
              </a:ext>
            </a:extLst>
          </p:cNvPr>
          <p:cNvSpPr/>
          <p:nvPr/>
        </p:nvSpPr>
        <p:spPr>
          <a:xfrm>
            <a:off x="611560" y="458112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提交迁移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D4EC8EBA-2108-DC4D-9726-B05AD7F72CEC}"/>
              </a:ext>
            </a:extLst>
          </p:cNvPr>
          <p:cNvSpPr/>
          <p:nvPr/>
        </p:nvSpPr>
        <p:spPr>
          <a:xfrm>
            <a:off x="3302493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A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7C90FF1-1DC9-E045-A011-055D21F6BCFC}"/>
              </a:ext>
            </a:extLst>
          </p:cNvPr>
          <p:cNvSpPr/>
          <p:nvPr/>
        </p:nvSpPr>
        <p:spPr>
          <a:xfrm>
            <a:off x="6156176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B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5F146F27-9491-5C4C-B604-866CB99D7339}"/>
              </a:ext>
            </a:extLst>
          </p:cNvPr>
          <p:cNvSpPr/>
          <p:nvPr/>
        </p:nvSpPr>
        <p:spPr>
          <a:xfrm>
            <a:off x="3757226" y="2708920"/>
            <a:ext cx="1224136" cy="936104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VM A</a:t>
            </a:r>
          </a:p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Active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1A460BB-8F73-1944-B651-3B98A4C27A8C}"/>
              </a:ext>
            </a:extLst>
          </p:cNvPr>
          <p:cNvSpPr txBox="1"/>
          <p:nvPr/>
        </p:nvSpPr>
        <p:spPr>
          <a:xfrm>
            <a:off x="3337900" y="4900518"/>
            <a:ext cx="52902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内存从主机</a:t>
            </a:r>
            <a:r>
              <a:rPr kumimoji="1" lang="en-US" altLang="zh-CN" dirty="0"/>
              <a:t>A</a:t>
            </a:r>
            <a:r>
              <a:rPr kumimoji="1" lang="zh-CN" altLang="en-US" dirty="0"/>
              <a:t>向主机</a:t>
            </a:r>
            <a:r>
              <a:rPr kumimoji="1" lang="en-US" altLang="zh-CN" dirty="0"/>
              <a:t>B</a:t>
            </a:r>
            <a:r>
              <a:rPr kumimoji="1" lang="zh-CN" altLang="en-US" dirty="0"/>
              <a:t>传输，迭代拷贝内存页脏数据</a:t>
            </a:r>
            <a:endParaRPr kumimoji="1" lang="en-US" altLang="zh-CN" dirty="0"/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83E561A5-7E8C-4B49-B755-3EC92A2EB4A4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5436096" y="2780928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D7E24D11-7A92-6A4B-AD23-CDD2012D228A}"/>
              </a:ext>
            </a:extLst>
          </p:cNvPr>
          <p:cNvSpPr/>
          <p:nvPr/>
        </p:nvSpPr>
        <p:spPr>
          <a:xfrm>
            <a:off x="6610909" y="2709123"/>
            <a:ext cx="1224136" cy="93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VM A</a:t>
            </a:r>
          </a:p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Paused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右箭头 15">
            <a:extLst>
              <a:ext uri="{FF2B5EF4-FFF2-40B4-BE49-F238E27FC236}">
                <a16:creationId xmlns:a16="http://schemas.microsoft.com/office/drawing/2014/main" id="{4129BDB9-6DC8-CA4B-9EF8-4F1600B71626}"/>
              </a:ext>
            </a:extLst>
          </p:cNvPr>
          <p:cNvSpPr/>
          <p:nvPr/>
        </p:nvSpPr>
        <p:spPr>
          <a:xfrm>
            <a:off x="5076056" y="2780928"/>
            <a:ext cx="1440160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1B54462D-0108-BA4F-BA10-28166D4C11EC}"/>
              </a:ext>
            </a:extLst>
          </p:cNvPr>
          <p:cNvSpPr txBox="1"/>
          <p:nvPr/>
        </p:nvSpPr>
        <p:spPr>
          <a:xfrm>
            <a:off x="5364088" y="2761183"/>
            <a:ext cx="85209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Copying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96959625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1190BF5-278E-D742-8CA8-28F829DA2908}"/>
              </a:ext>
            </a:extLst>
          </p:cNvPr>
          <p:cNvSpPr/>
          <p:nvPr/>
        </p:nvSpPr>
        <p:spPr>
          <a:xfrm>
            <a:off x="251520" y="188640"/>
            <a:ext cx="3070071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暂停虚机拷贝内存</a:t>
            </a:r>
            <a:endParaRPr lang="en-US" altLang="zh-CN" sz="2800" b="1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991780D4-80A3-4842-9B00-9DEB804DCE54}"/>
              </a:ext>
            </a:extLst>
          </p:cNvPr>
          <p:cNvSpPr/>
          <p:nvPr/>
        </p:nvSpPr>
        <p:spPr>
          <a:xfrm>
            <a:off x="611560" y="170080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迁移前准备工作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51FC8372-A2D4-064C-BC21-67DDB76371B9}"/>
              </a:ext>
            </a:extLst>
          </p:cNvPr>
          <p:cNvSpPr/>
          <p:nvPr/>
        </p:nvSpPr>
        <p:spPr>
          <a:xfrm>
            <a:off x="611560" y="242088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预先保留资源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D5C485F4-0E87-7B42-92D0-BF8D436A4794}"/>
              </a:ext>
            </a:extLst>
          </p:cNvPr>
          <p:cNvSpPr/>
          <p:nvPr/>
        </p:nvSpPr>
        <p:spPr>
          <a:xfrm>
            <a:off x="611560" y="314096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迭代拷贝内存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8E5C0B09-D11D-0042-89F0-9ABBEDE47DE8}"/>
              </a:ext>
            </a:extLst>
          </p:cNvPr>
          <p:cNvSpPr/>
          <p:nvPr/>
        </p:nvSpPr>
        <p:spPr>
          <a:xfrm>
            <a:off x="611560" y="3861048"/>
            <a:ext cx="2088232" cy="5040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暂停虚机拷贝内存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052AABA7-9373-5640-B240-16B30A375BFA}"/>
              </a:ext>
            </a:extLst>
          </p:cNvPr>
          <p:cNvSpPr/>
          <p:nvPr/>
        </p:nvSpPr>
        <p:spPr>
          <a:xfrm>
            <a:off x="611560" y="458112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提交迁移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3F728A56-C578-B54D-8827-9D6CE4A70AF2}"/>
              </a:ext>
            </a:extLst>
          </p:cNvPr>
          <p:cNvSpPr/>
          <p:nvPr/>
        </p:nvSpPr>
        <p:spPr>
          <a:xfrm>
            <a:off x="3302493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A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DEA5C17E-FB5D-434C-8C86-0F2C4CC14920}"/>
              </a:ext>
            </a:extLst>
          </p:cNvPr>
          <p:cNvSpPr/>
          <p:nvPr/>
        </p:nvSpPr>
        <p:spPr>
          <a:xfrm>
            <a:off x="6156176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B</a:t>
            </a:r>
          </a:p>
        </p:txBody>
      </p:sp>
      <p:sp>
        <p:nvSpPr>
          <p:cNvPr id="12" name="圆角矩形 11">
            <a:extLst>
              <a:ext uri="{FF2B5EF4-FFF2-40B4-BE49-F238E27FC236}">
                <a16:creationId xmlns:a16="http://schemas.microsoft.com/office/drawing/2014/main" id="{9B43F08D-D275-5545-9546-E53B59837CA0}"/>
              </a:ext>
            </a:extLst>
          </p:cNvPr>
          <p:cNvSpPr/>
          <p:nvPr/>
        </p:nvSpPr>
        <p:spPr>
          <a:xfrm>
            <a:off x="3757226" y="2708920"/>
            <a:ext cx="1224136" cy="93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VM A</a:t>
            </a:r>
          </a:p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Paused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2719A5F4-AB17-0140-9967-F9421B9BF546}"/>
              </a:ext>
            </a:extLst>
          </p:cNvPr>
          <p:cNvSpPr txBox="1"/>
          <p:nvPr/>
        </p:nvSpPr>
        <p:spPr>
          <a:xfrm>
            <a:off x="3337900" y="4900518"/>
            <a:ext cx="4746812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暂停虚机继续拷贝剩余内存页和</a:t>
            </a:r>
            <a:r>
              <a:rPr kumimoji="1" lang="en-US" altLang="zh-CN" dirty="0"/>
              <a:t>CPU</a:t>
            </a:r>
            <a:r>
              <a:rPr kumimoji="1" lang="zh-CN" altLang="en-US" dirty="0"/>
              <a:t>状态信息</a:t>
            </a:r>
            <a:endParaRPr kumimoji="1" lang="en-US" altLang="zh-CN" dirty="0"/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3F1DDBD3-9EAD-7340-A468-457C6AE34A58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5436096" y="2780928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A16701A4-52C0-C341-9376-629E5D6FE0DD}"/>
              </a:ext>
            </a:extLst>
          </p:cNvPr>
          <p:cNvSpPr/>
          <p:nvPr/>
        </p:nvSpPr>
        <p:spPr>
          <a:xfrm>
            <a:off x="6610909" y="2709123"/>
            <a:ext cx="1224136" cy="936104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VM A</a:t>
            </a:r>
          </a:p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Paused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右箭头 15">
            <a:extLst>
              <a:ext uri="{FF2B5EF4-FFF2-40B4-BE49-F238E27FC236}">
                <a16:creationId xmlns:a16="http://schemas.microsoft.com/office/drawing/2014/main" id="{972BA13E-45A4-1246-9F8B-E497E704D542}"/>
              </a:ext>
            </a:extLst>
          </p:cNvPr>
          <p:cNvSpPr/>
          <p:nvPr/>
        </p:nvSpPr>
        <p:spPr>
          <a:xfrm>
            <a:off x="5076056" y="2780928"/>
            <a:ext cx="1440160" cy="45719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7" name="文本框 16">
            <a:extLst>
              <a:ext uri="{FF2B5EF4-FFF2-40B4-BE49-F238E27FC236}">
                <a16:creationId xmlns:a16="http://schemas.microsoft.com/office/drawing/2014/main" id="{D3D9FE7D-2974-0046-8A84-EC7CA1AF80BD}"/>
              </a:ext>
            </a:extLst>
          </p:cNvPr>
          <p:cNvSpPr txBox="1"/>
          <p:nvPr/>
        </p:nvSpPr>
        <p:spPr>
          <a:xfrm>
            <a:off x="5364088" y="2761183"/>
            <a:ext cx="60202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sz="1600" dirty="0"/>
              <a:t>Copy</a:t>
            </a:r>
            <a:endParaRPr kumimoji="1" lang="zh-CN" altLang="en-US" sz="1600" dirty="0"/>
          </a:p>
        </p:txBody>
      </p:sp>
    </p:spTree>
    <p:extLst>
      <p:ext uri="{BB962C8B-B14F-4D97-AF65-F5344CB8AC3E}">
        <p14:creationId xmlns:p14="http://schemas.microsoft.com/office/powerpoint/2010/main" val="398720325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874860DB-0833-734A-AF5E-06E730643808}"/>
              </a:ext>
            </a:extLst>
          </p:cNvPr>
          <p:cNvSpPr/>
          <p:nvPr/>
        </p:nvSpPr>
        <p:spPr>
          <a:xfrm>
            <a:off x="251520" y="188640"/>
            <a:ext cx="1627369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提交迁移</a:t>
            </a:r>
            <a:endParaRPr lang="en-US" altLang="zh-CN" sz="2800" b="1" dirty="0"/>
          </a:p>
        </p:txBody>
      </p:sp>
      <p:sp>
        <p:nvSpPr>
          <p:cNvPr id="5" name="圆角矩形 4">
            <a:extLst>
              <a:ext uri="{FF2B5EF4-FFF2-40B4-BE49-F238E27FC236}">
                <a16:creationId xmlns:a16="http://schemas.microsoft.com/office/drawing/2014/main" id="{6E0D2AD3-75D2-0840-9F1B-A68A0DBFA26A}"/>
              </a:ext>
            </a:extLst>
          </p:cNvPr>
          <p:cNvSpPr/>
          <p:nvPr/>
        </p:nvSpPr>
        <p:spPr>
          <a:xfrm>
            <a:off x="611560" y="170080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迁移前准备工作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6" name="圆角矩形 5">
            <a:extLst>
              <a:ext uri="{FF2B5EF4-FFF2-40B4-BE49-F238E27FC236}">
                <a16:creationId xmlns:a16="http://schemas.microsoft.com/office/drawing/2014/main" id="{34AFB5AC-9D52-0A40-A44A-C227D29A5012}"/>
              </a:ext>
            </a:extLst>
          </p:cNvPr>
          <p:cNvSpPr/>
          <p:nvPr/>
        </p:nvSpPr>
        <p:spPr>
          <a:xfrm>
            <a:off x="611560" y="242088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预先保留资源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7" name="圆角矩形 6">
            <a:extLst>
              <a:ext uri="{FF2B5EF4-FFF2-40B4-BE49-F238E27FC236}">
                <a16:creationId xmlns:a16="http://schemas.microsoft.com/office/drawing/2014/main" id="{C8BF2708-0076-3740-9D06-FBFF49641107}"/>
              </a:ext>
            </a:extLst>
          </p:cNvPr>
          <p:cNvSpPr/>
          <p:nvPr/>
        </p:nvSpPr>
        <p:spPr>
          <a:xfrm>
            <a:off x="611560" y="314096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迭代拷贝内存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8" name="圆角矩形 7">
            <a:extLst>
              <a:ext uri="{FF2B5EF4-FFF2-40B4-BE49-F238E27FC236}">
                <a16:creationId xmlns:a16="http://schemas.microsoft.com/office/drawing/2014/main" id="{57A885EF-76EA-DC49-A17F-BF19364C2F34}"/>
              </a:ext>
            </a:extLst>
          </p:cNvPr>
          <p:cNvSpPr/>
          <p:nvPr/>
        </p:nvSpPr>
        <p:spPr>
          <a:xfrm>
            <a:off x="611560" y="3861048"/>
            <a:ext cx="2088232" cy="504056"/>
          </a:xfrm>
          <a:prstGeom prst="roundRect">
            <a:avLst/>
          </a:prstGeom>
          <a:solidFill>
            <a:schemeClr val="tx2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暂停虚机拷贝内存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9" name="圆角矩形 8">
            <a:extLst>
              <a:ext uri="{FF2B5EF4-FFF2-40B4-BE49-F238E27FC236}">
                <a16:creationId xmlns:a16="http://schemas.microsoft.com/office/drawing/2014/main" id="{CFBE6614-FAEF-2A4A-B337-E84F39DA7DC9}"/>
              </a:ext>
            </a:extLst>
          </p:cNvPr>
          <p:cNvSpPr/>
          <p:nvPr/>
        </p:nvSpPr>
        <p:spPr>
          <a:xfrm>
            <a:off x="611560" y="4581128"/>
            <a:ext cx="2088232" cy="504056"/>
          </a:xfrm>
          <a:prstGeom prst="roundRect">
            <a:avLst/>
          </a:prstGeom>
          <a:solidFill>
            <a:schemeClr val="accent3">
              <a:lumMod val="40000"/>
              <a:lumOff val="6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algn="ctr"/>
            <a:r>
              <a:rPr lang="zh-CN" altLang="en-US" b="1" dirty="0">
                <a:solidFill>
                  <a:schemeClr val="tx1"/>
                </a:solidFill>
              </a:rPr>
              <a:t>提交迁移</a:t>
            </a:r>
            <a:endParaRPr lang="en-US" altLang="zh-CN" b="1" dirty="0">
              <a:solidFill>
                <a:schemeClr val="tx1"/>
              </a:solidFill>
            </a:endParaRP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A3183B93-3C4A-5344-8DCD-50864236C803}"/>
              </a:ext>
            </a:extLst>
          </p:cNvPr>
          <p:cNvSpPr/>
          <p:nvPr/>
        </p:nvSpPr>
        <p:spPr>
          <a:xfrm>
            <a:off x="3302493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A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E2B7DD9A-9A33-8E44-BC30-8791EBE23F76}"/>
              </a:ext>
            </a:extLst>
          </p:cNvPr>
          <p:cNvSpPr/>
          <p:nvPr/>
        </p:nvSpPr>
        <p:spPr>
          <a:xfrm>
            <a:off x="6156176" y="170080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B</a:t>
            </a: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680E0E94-E24F-E34D-89A0-9ABA6D717191}"/>
              </a:ext>
            </a:extLst>
          </p:cNvPr>
          <p:cNvSpPr txBox="1"/>
          <p:nvPr/>
        </p:nvSpPr>
        <p:spPr>
          <a:xfrm>
            <a:off x="3337900" y="4900518"/>
            <a:ext cx="328006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计算节点</a:t>
            </a:r>
            <a:r>
              <a:rPr kumimoji="1" lang="en-US" altLang="zh-CN" dirty="0"/>
              <a:t>B</a:t>
            </a:r>
            <a:r>
              <a:rPr kumimoji="1" lang="zh-CN" altLang="en-US" dirty="0"/>
              <a:t>成为虚机</a:t>
            </a:r>
            <a:r>
              <a:rPr kumimoji="1" lang="en-US" altLang="zh-CN" dirty="0"/>
              <a:t>A</a:t>
            </a:r>
            <a:r>
              <a:rPr kumimoji="1" lang="zh-CN" altLang="en-US" dirty="0"/>
              <a:t>的宿主机</a:t>
            </a:r>
            <a:endParaRPr kumimoji="1" lang="en-US" altLang="zh-CN" dirty="0"/>
          </a:p>
        </p:txBody>
      </p:sp>
      <p:cxnSp>
        <p:nvCxnSpPr>
          <p:cNvPr id="14" name="直线连接符 13">
            <a:extLst>
              <a:ext uri="{FF2B5EF4-FFF2-40B4-BE49-F238E27FC236}">
                <a16:creationId xmlns:a16="http://schemas.microsoft.com/office/drawing/2014/main" id="{817E3E28-501A-7947-9F78-7679E6C7CF40}"/>
              </a:ext>
            </a:extLst>
          </p:cNvPr>
          <p:cNvCxnSpPr>
            <a:stCxn id="10" idx="3"/>
            <a:endCxn id="11" idx="1"/>
          </p:cNvCxnSpPr>
          <p:nvPr/>
        </p:nvCxnSpPr>
        <p:spPr>
          <a:xfrm>
            <a:off x="5436096" y="2780928"/>
            <a:ext cx="72008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>
            <a:extLst>
              <a:ext uri="{FF2B5EF4-FFF2-40B4-BE49-F238E27FC236}">
                <a16:creationId xmlns:a16="http://schemas.microsoft.com/office/drawing/2014/main" id="{862800EF-4A44-3B44-8A78-5DFB5F067999}"/>
              </a:ext>
            </a:extLst>
          </p:cNvPr>
          <p:cNvSpPr/>
          <p:nvPr/>
        </p:nvSpPr>
        <p:spPr>
          <a:xfrm>
            <a:off x="6610909" y="2709123"/>
            <a:ext cx="1224136" cy="936104"/>
          </a:xfrm>
          <a:prstGeom prst="roundRect">
            <a:avLst/>
          </a:prstGeom>
          <a:noFill/>
          <a:ln>
            <a:solidFill>
              <a:srgbClr val="92D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VM A</a:t>
            </a:r>
          </a:p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Active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518628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0D70391-126A-FE4D-B988-4467BF248BD4}"/>
              </a:ext>
            </a:extLst>
          </p:cNvPr>
          <p:cNvSpPr/>
          <p:nvPr/>
        </p:nvSpPr>
        <p:spPr>
          <a:xfrm>
            <a:off x="231469" y="140036"/>
            <a:ext cx="1627369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使用场景</a:t>
            </a:r>
            <a:endParaRPr lang="en-US" altLang="zh-CN" sz="28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D3CE0F4B-045A-9143-A312-A84A63614724}"/>
              </a:ext>
            </a:extLst>
          </p:cNvPr>
          <p:cNvSpPr txBox="1"/>
          <p:nvPr/>
        </p:nvSpPr>
        <p:spPr>
          <a:xfrm>
            <a:off x="1045153" y="1772816"/>
            <a:ext cx="3518912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突发的主机故障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维护模式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优化资源分布</a:t>
            </a:r>
          </a:p>
        </p:txBody>
      </p:sp>
    </p:spTree>
    <p:extLst>
      <p:ext uri="{BB962C8B-B14F-4D97-AF65-F5344CB8AC3E}">
        <p14:creationId xmlns:p14="http://schemas.microsoft.com/office/powerpoint/2010/main" val="1804609864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769AA45-D2DC-D742-85A6-7D36B5CD9548}"/>
              </a:ext>
            </a:extLst>
          </p:cNvPr>
          <p:cNvSpPr/>
          <p:nvPr/>
        </p:nvSpPr>
        <p:spPr>
          <a:xfrm>
            <a:off x="251520" y="188640"/>
            <a:ext cx="3082895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热迁移面对的问题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E0E7866-6A77-1E4B-AB8C-CA73DE866297}"/>
              </a:ext>
            </a:extLst>
          </p:cNvPr>
          <p:cNvSpPr txBox="1"/>
          <p:nvPr/>
        </p:nvSpPr>
        <p:spPr>
          <a:xfrm>
            <a:off x="251520" y="1124744"/>
            <a:ext cx="8884163" cy="526297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800" dirty="0"/>
              <a:t>OpenStack</a:t>
            </a:r>
            <a:r>
              <a:rPr kumimoji="1" lang="zh-CN" altLang="en-US" sz="2800" dirty="0"/>
              <a:t>不允许在虚机热迁移时做任何操作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密集内存负载的虚机热迁移难度较大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热迁移产生较大的网络负载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不同</a:t>
            </a:r>
            <a:r>
              <a:rPr kumimoji="1" lang="en-US" altLang="zh-CN" sz="2800" dirty="0"/>
              <a:t>CPU</a:t>
            </a:r>
            <a:r>
              <a:rPr kumimoji="1" lang="zh-CN" altLang="en-US" sz="2800" dirty="0"/>
              <a:t>类型的计算节点间热迁移难度较大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内存超用下的热迁移难度较大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当存储网出现问题，影响</a:t>
            </a:r>
            <a:r>
              <a:rPr kumimoji="1" lang="en-US" altLang="zh-CN" sz="2800" dirty="0"/>
              <a:t>KVM</a:t>
            </a:r>
            <a:r>
              <a:rPr kumimoji="1" lang="zh-CN" altLang="en-US" sz="2800" dirty="0"/>
              <a:t>稳定性下热迁移不成功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计算节点是否关闭节能模式影响热迁移操作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迁移的失败造成虚机在中间状态而恢复难度较大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2800" dirty="0"/>
              <a:t>集中式存储在热迁移时卷中断与初始化连接不稳定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en-US" altLang="zh-CN" sz="2800" dirty="0"/>
              <a:t>OpenStack</a:t>
            </a:r>
            <a:r>
              <a:rPr kumimoji="1" lang="zh-CN" altLang="en-US" sz="2800" dirty="0"/>
              <a:t>与迁移相关代码配置参数优化要求高</a:t>
            </a: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endParaRPr kumimoji="1" lang="en-US" altLang="zh-CN" sz="2800" dirty="0"/>
          </a:p>
        </p:txBody>
      </p:sp>
    </p:spTree>
    <p:extLst>
      <p:ext uri="{BB962C8B-B14F-4D97-AF65-F5344CB8AC3E}">
        <p14:creationId xmlns:p14="http://schemas.microsoft.com/office/powerpoint/2010/main" val="131164118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矩形 5">
            <a:extLst>
              <a:ext uri="{FF2B5EF4-FFF2-40B4-BE49-F238E27FC236}">
                <a16:creationId xmlns:a16="http://schemas.microsoft.com/office/drawing/2014/main" id="{E93C6EE4-ECA7-6D4B-859F-C7612C9961AE}"/>
              </a:ext>
            </a:extLst>
          </p:cNvPr>
          <p:cNvSpPr/>
          <p:nvPr/>
        </p:nvSpPr>
        <p:spPr>
          <a:xfrm>
            <a:off x="251520" y="188640"/>
            <a:ext cx="1988045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热迁移监控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83463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C08697C-F230-C54D-8BBF-BC2F1516CC22}"/>
              </a:ext>
            </a:extLst>
          </p:cNvPr>
          <p:cNvSpPr/>
          <p:nvPr/>
        </p:nvSpPr>
        <p:spPr>
          <a:xfrm>
            <a:off x="251520" y="188640"/>
            <a:ext cx="2709396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热迁移强制结束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0952F4C-C539-8249-8FAF-891ED2777108}"/>
              </a:ext>
            </a:extLst>
          </p:cNvPr>
          <p:cNvSpPr txBox="1"/>
          <p:nvPr/>
        </p:nvSpPr>
        <p:spPr>
          <a:xfrm>
            <a:off x="989048" y="1484784"/>
            <a:ext cx="5969326" cy="255454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取消正在运行的热迁移操作</a:t>
            </a:r>
            <a:endParaRPr kumimoji="1" lang="en-US" altLang="zh-CN" sz="3200" dirty="0"/>
          </a:p>
          <a:p>
            <a:r>
              <a:rPr kumimoji="1" lang="en-US" altLang="zh-CN" sz="3200" dirty="0"/>
              <a:t>	</a:t>
            </a:r>
            <a:r>
              <a:rPr kumimoji="1" lang="en-US" altLang="zh-CN" sz="3200" dirty="0" err="1"/>
              <a:t>virsh</a:t>
            </a:r>
            <a:r>
              <a:rPr kumimoji="1" lang="en-US" altLang="zh-CN" sz="3200" dirty="0"/>
              <a:t> </a:t>
            </a:r>
            <a:r>
              <a:rPr kumimoji="1" lang="en-US" altLang="zh-CN" sz="3200" dirty="0" err="1"/>
              <a:t>domjobabort</a:t>
            </a:r>
            <a:r>
              <a:rPr kumimoji="1" lang="en-US" altLang="zh-CN" sz="3200" dirty="0"/>
              <a:t> &lt;domain&gt;</a:t>
            </a:r>
          </a:p>
          <a:p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暂停虚机在热迁移中</a:t>
            </a:r>
            <a:endParaRPr kumimoji="1" lang="en-US" altLang="zh-CN" sz="3200" dirty="0"/>
          </a:p>
          <a:p>
            <a:r>
              <a:rPr kumimoji="1" lang="en-US" altLang="zh-CN" sz="3200" dirty="0"/>
              <a:t>	</a:t>
            </a:r>
            <a:r>
              <a:rPr kumimoji="1" lang="en-US" altLang="zh-CN" sz="3200" dirty="0" err="1"/>
              <a:t>virsh</a:t>
            </a:r>
            <a:r>
              <a:rPr kumimoji="1" lang="en-US" altLang="zh-CN" sz="3200" dirty="0"/>
              <a:t> suspend &lt;domain&gt;</a:t>
            </a:r>
          </a:p>
        </p:txBody>
      </p:sp>
    </p:spTree>
    <p:extLst>
      <p:ext uri="{BB962C8B-B14F-4D97-AF65-F5344CB8AC3E}">
        <p14:creationId xmlns:p14="http://schemas.microsoft.com/office/powerpoint/2010/main" val="1930114515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29AADC8-C37D-C248-9C7F-926CA8AD6D5B}"/>
              </a:ext>
            </a:extLst>
          </p:cNvPr>
          <p:cNvSpPr/>
          <p:nvPr/>
        </p:nvSpPr>
        <p:spPr>
          <a:xfrm>
            <a:off x="251520" y="188640"/>
            <a:ext cx="2709396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热迁移参数调整</a:t>
            </a:r>
            <a:endParaRPr lang="en-US" altLang="zh-CN" sz="28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CED81B71-9718-D84D-874E-E3F85DED4BB2}"/>
              </a:ext>
            </a:extLst>
          </p:cNvPr>
          <p:cNvSpPr txBox="1"/>
          <p:nvPr/>
        </p:nvSpPr>
        <p:spPr>
          <a:xfrm>
            <a:off x="107504" y="1196752"/>
            <a:ext cx="8784976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dirty="0" err="1"/>
              <a:t>live_migration_completion_timeout</a:t>
            </a:r>
            <a:r>
              <a:rPr lang="zh-CN" altLang="en-US" dirty="0"/>
              <a:t> 完成迁移过程允许的最大迁移时间（内存和磁盘和的倍数）</a:t>
            </a:r>
            <a:endParaRPr lang="en" altLang="zh-CN" dirty="0"/>
          </a:p>
          <a:p>
            <a:r>
              <a:rPr lang="en" altLang="zh-CN" dirty="0"/>
              <a:t>live_migration_progress_timeout</a:t>
            </a:r>
          </a:p>
          <a:p>
            <a:endParaRPr lang="en" altLang="zh-CN" dirty="0"/>
          </a:p>
          <a:p>
            <a:r>
              <a:rPr lang="en" altLang="zh-CN" dirty="0" err="1"/>
              <a:t>live_migration_downtime</a:t>
            </a:r>
            <a:r>
              <a:rPr lang="zh-CN" altLang="en-US" dirty="0"/>
              <a:t> 迁移</a:t>
            </a:r>
            <a:r>
              <a:rPr lang="en-US" altLang="zh-CN" dirty="0"/>
              <a:t>downtime</a:t>
            </a:r>
            <a:r>
              <a:rPr lang="zh-CN" altLang="en-US" dirty="0"/>
              <a:t>总时间（毫秒）</a:t>
            </a:r>
            <a:endParaRPr lang="en" altLang="zh-CN" dirty="0"/>
          </a:p>
          <a:p>
            <a:r>
              <a:rPr lang="en" altLang="zh-CN" dirty="0" err="1"/>
              <a:t>live_migration_downtime_steps</a:t>
            </a:r>
            <a:r>
              <a:rPr lang="zh-CN" altLang="en-US" dirty="0"/>
              <a:t> 达到</a:t>
            </a:r>
            <a:r>
              <a:rPr lang="en-US" altLang="zh-CN" dirty="0"/>
              <a:t>downtime</a:t>
            </a:r>
            <a:r>
              <a:rPr lang="zh-CN" altLang="en-US" dirty="0"/>
              <a:t>时间经过的次数</a:t>
            </a:r>
            <a:endParaRPr lang="en" altLang="zh-CN" dirty="0"/>
          </a:p>
          <a:p>
            <a:r>
              <a:rPr lang="en" altLang="zh-CN" dirty="0" err="1"/>
              <a:t>live_migration_downtime_delay</a:t>
            </a:r>
            <a:r>
              <a:rPr lang="zh-CN" altLang="en-US" dirty="0"/>
              <a:t> 每次增加</a:t>
            </a:r>
            <a:r>
              <a:rPr lang="en-US" altLang="zh-CN" dirty="0"/>
              <a:t>downtime</a:t>
            </a:r>
            <a:r>
              <a:rPr lang="zh-CN" altLang="en-US" dirty="0"/>
              <a:t>的时间间隔</a:t>
            </a:r>
            <a:endParaRPr lang="en" altLang="zh-CN" dirty="0"/>
          </a:p>
          <a:p>
            <a:endParaRPr lang="en" altLang="zh-CN" dirty="0"/>
          </a:p>
          <a:p>
            <a:endParaRPr lang="en" altLang="zh-CN" dirty="0"/>
          </a:p>
          <a:p>
            <a:r>
              <a:rPr lang="en" altLang="zh-CN" dirty="0" err="1"/>
              <a:t>live_migration_permit_auto_converge</a:t>
            </a:r>
            <a:r>
              <a:rPr lang="zh-CN" altLang="en-US" dirty="0"/>
              <a:t> 自动收敛迁移模式</a:t>
            </a:r>
            <a:endParaRPr lang="en" altLang="zh-CN" dirty="0"/>
          </a:p>
          <a:p>
            <a:r>
              <a:rPr lang="en" altLang="zh-CN" dirty="0" err="1"/>
              <a:t>live_migration_permit_post_copy</a:t>
            </a:r>
            <a:r>
              <a:rPr lang="zh-CN" altLang="en-US" dirty="0"/>
              <a:t> 后拷贝迁移模式</a:t>
            </a:r>
            <a:endParaRPr lang="en" altLang="zh-CN" dirty="0"/>
          </a:p>
          <a:p>
            <a:endParaRPr lang="en" altLang="zh-CN" dirty="0"/>
          </a:p>
          <a:p>
            <a:r>
              <a:rPr lang="en" altLang="zh-CN" dirty="0" err="1"/>
              <a:t>live_migration_bandwidth</a:t>
            </a:r>
            <a:r>
              <a:rPr lang="en" altLang="zh-CN" dirty="0"/>
              <a:t> </a:t>
            </a:r>
            <a:r>
              <a:rPr lang="zh-CN" altLang="en" dirty="0"/>
              <a:t>迁移</a:t>
            </a:r>
            <a:r>
              <a:rPr lang="zh-CN" altLang="en-US" dirty="0"/>
              <a:t>最大带宽</a:t>
            </a:r>
            <a:endParaRPr lang="en" altLang="zh-CN" dirty="0"/>
          </a:p>
          <a:p>
            <a:r>
              <a:rPr lang="en" altLang="zh-CN" dirty="0"/>
              <a:t>live_migration_inbound_addr</a:t>
            </a:r>
          </a:p>
          <a:p>
            <a:r>
              <a:rPr lang="en" altLang="zh-CN" dirty="0"/>
              <a:t>live_migration_flag</a:t>
            </a:r>
          </a:p>
          <a:p>
            <a:r>
              <a:rPr lang="en" altLang="zh-CN" dirty="0"/>
              <a:t>block_migration_flag</a:t>
            </a:r>
          </a:p>
          <a:p>
            <a:r>
              <a:rPr lang="en" altLang="zh-CN" dirty="0"/>
              <a:t>live_migration_tunnelled</a:t>
            </a:r>
          </a:p>
          <a:p>
            <a:endParaRPr lang="en" altLang="zh-CN" b="1" dirty="0"/>
          </a:p>
          <a:p>
            <a:endParaRPr lang="en" altLang="zh-CN" b="1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83139686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56B2DDA-23E8-334B-BC95-E27BE4037445}"/>
              </a:ext>
            </a:extLst>
          </p:cNvPr>
          <p:cNvSpPr/>
          <p:nvPr/>
        </p:nvSpPr>
        <p:spPr>
          <a:xfrm>
            <a:off x="251520" y="188640"/>
            <a:ext cx="2895216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 err="1"/>
              <a:t>Libvirt</a:t>
            </a:r>
            <a:r>
              <a:rPr lang="zh-CN" altLang="en-US" sz="2800" b="1" dirty="0"/>
              <a:t>下</a:t>
            </a:r>
            <a:r>
              <a:rPr lang="en-US" altLang="zh-CN" sz="2800" b="1" dirty="0"/>
              <a:t>CPU</a:t>
            </a:r>
            <a:r>
              <a:rPr lang="zh-CN" altLang="en-US" sz="2800" b="1" dirty="0"/>
              <a:t>架构</a:t>
            </a:r>
            <a:endParaRPr lang="en-US" altLang="zh-CN" sz="2800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BF5996B2-4E6C-4849-AA58-A666D03549CC}"/>
              </a:ext>
            </a:extLst>
          </p:cNvPr>
          <p:cNvSpPr/>
          <p:nvPr/>
        </p:nvSpPr>
        <p:spPr>
          <a:xfrm>
            <a:off x="251520" y="1124744"/>
            <a:ext cx="8424936" cy="369331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" altLang="zh-CN" dirty="0"/>
              <a:t>host-passthrough: </a:t>
            </a:r>
            <a:r>
              <a:rPr lang="en" altLang="zh-CN" dirty="0" err="1"/>
              <a:t>libvirt</a:t>
            </a:r>
            <a:r>
              <a:rPr lang="en" altLang="zh-CN" dirty="0"/>
              <a:t> </a:t>
            </a:r>
            <a:r>
              <a:rPr lang="zh-CN" altLang="en-US" dirty="0"/>
              <a:t>令 </a:t>
            </a:r>
            <a:r>
              <a:rPr lang="en" altLang="zh-CN" dirty="0"/>
              <a:t>KVM </a:t>
            </a:r>
            <a:r>
              <a:rPr lang="zh-CN" altLang="en-US" dirty="0"/>
              <a:t>把宿主机的 </a:t>
            </a:r>
            <a:r>
              <a:rPr lang="en" altLang="zh-CN" dirty="0"/>
              <a:t>CPU </a:t>
            </a:r>
            <a:r>
              <a:rPr lang="zh-CN" altLang="en-US" dirty="0"/>
              <a:t>指令集全部透传给虚拟机。因此虚拟机能够最大限度的使用宿主机 </a:t>
            </a:r>
            <a:r>
              <a:rPr lang="en" altLang="zh-CN" dirty="0"/>
              <a:t>CPU </a:t>
            </a:r>
            <a:r>
              <a:rPr lang="zh-CN" altLang="en-US" dirty="0"/>
              <a:t>指令集，故性能是最好的。但是在热迁移时，它要求目的节点的 </a:t>
            </a:r>
            <a:r>
              <a:rPr lang="en" altLang="zh-CN" dirty="0"/>
              <a:t>CPU </a:t>
            </a:r>
            <a:r>
              <a:rPr lang="zh-CN" altLang="en-US" dirty="0"/>
              <a:t>和源节点的一致。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" altLang="zh-CN" dirty="0"/>
              <a:t>host-model: </a:t>
            </a:r>
            <a:r>
              <a:rPr lang="en" altLang="zh-CN" dirty="0" err="1"/>
              <a:t>libvirt</a:t>
            </a:r>
            <a:r>
              <a:rPr lang="en" altLang="zh-CN" dirty="0"/>
              <a:t> </a:t>
            </a:r>
            <a:r>
              <a:rPr lang="zh-CN" altLang="en-US" dirty="0"/>
              <a:t>根据当前宿主机 </a:t>
            </a:r>
            <a:r>
              <a:rPr lang="en" altLang="zh-CN" dirty="0"/>
              <a:t>CPU </a:t>
            </a:r>
            <a:r>
              <a:rPr lang="zh-CN" altLang="en-US" dirty="0"/>
              <a:t>指令集从配置文件 </a:t>
            </a:r>
            <a:r>
              <a:rPr lang="en-US" altLang="zh-CN" dirty="0"/>
              <a:t>/</a:t>
            </a:r>
            <a:r>
              <a:rPr lang="en" altLang="zh-CN" dirty="0" err="1"/>
              <a:t>usr</a:t>
            </a:r>
            <a:r>
              <a:rPr lang="en" altLang="zh-CN" dirty="0"/>
              <a:t>/share/</a:t>
            </a:r>
            <a:r>
              <a:rPr lang="en" altLang="zh-CN" dirty="0" err="1"/>
              <a:t>libvirt</a:t>
            </a:r>
            <a:r>
              <a:rPr lang="en" altLang="zh-CN" dirty="0"/>
              <a:t>/</a:t>
            </a:r>
            <a:r>
              <a:rPr lang="en" altLang="zh-CN" dirty="0" err="1"/>
              <a:t>cpu_map.xml</a:t>
            </a:r>
            <a:r>
              <a:rPr lang="en" altLang="zh-CN" dirty="0"/>
              <a:t> </a:t>
            </a:r>
            <a:r>
              <a:rPr lang="zh-CN" altLang="en-US" dirty="0"/>
              <a:t>选择一种最相配的 </a:t>
            </a:r>
            <a:r>
              <a:rPr lang="en" altLang="zh-CN" dirty="0"/>
              <a:t>CPU </a:t>
            </a:r>
            <a:r>
              <a:rPr lang="zh-CN" altLang="en-US" dirty="0"/>
              <a:t>型号。在这种 </a:t>
            </a:r>
            <a:r>
              <a:rPr lang="en" altLang="zh-CN" dirty="0"/>
              <a:t>mode </a:t>
            </a:r>
            <a:r>
              <a:rPr lang="zh-CN" altLang="en-US" dirty="0"/>
              <a:t>下，虚拟机的指令集往往比宿主机少，性能相对 </a:t>
            </a:r>
            <a:r>
              <a:rPr lang="en" altLang="zh-CN" dirty="0"/>
              <a:t>host-passthrough </a:t>
            </a:r>
            <a:r>
              <a:rPr lang="zh-CN" altLang="en-US" dirty="0"/>
              <a:t>要差一点，但是热迁移时，它允许目的节点 </a:t>
            </a:r>
            <a:r>
              <a:rPr lang="en" altLang="zh-CN" dirty="0"/>
              <a:t>CPU </a:t>
            </a:r>
            <a:r>
              <a:rPr lang="zh-CN" altLang="en-US" dirty="0"/>
              <a:t>和源节点的存在一定的差异。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" altLang="zh-CN" dirty="0"/>
              <a:t>custom: </a:t>
            </a:r>
            <a:r>
              <a:rPr lang="zh-CN" altLang="en-US" dirty="0"/>
              <a:t>这种模式下虚拟机 </a:t>
            </a:r>
            <a:r>
              <a:rPr lang="en" altLang="zh-CN" dirty="0"/>
              <a:t>CPU </a:t>
            </a:r>
            <a:r>
              <a:rPr lang="zh-CN" altLang="en-US" dirty="0"/>
              <a:t>指令集数最少，故性能相对最差，但是它在热迁移时跨不同型号 </a:t>
            </a:r>
            <a:r>
              <a:rPr lang="en" altLang="zh-CN" dirty="0"/>
              <a:t>CPU </a:t>
            </a:r>
            <a:r>
              <a:rPr lang="zh-CN" altLang="en-US" dirty="0"/>
              <a:t>的能力最强。此外，</a:t>
            </a:r>
            <a:r>
              <a:rPr lang="en" altLang="zh-CN" dirty="0"/>
              <a:t>custom </a:t>
            </a:r>
            <a:r>
              <a:rPr lang="zh-CN" altLang="en-US" dirty="0"/>
              <a:t>模式下支持用户添加额外的指令集。</a:t>
            </a:r>
            <a:endParaRPr lang="en-US" altLang="zh-CN" dirty="0"/>
          </a:p>
          <a:p>
            <a:pPr fontAlgn="base"/>
            <a:endParaRPr lang="zh-CN" altLang="en-US" dirty="0"/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zh-CN" altLang="en-US" dirty="0"/>
              <a:t>三种</a:t>
            </a:r>
            <a:r>
              <a:rPr lang="en" altLang="zh-CN" dirty="0"/>
              <a:t>mode</a:t>
            </a:r>
            <a:r>
              <a:rPr lang="zh-CN" altLang="en-US" dirty="0"/>
              <a:t>的性能排序是：</a:t>
            </a:r>
            <a:r>
              <a:rPr lang="en" altLang="zh-CN" dirty="0"/>
              <a:t>host-passthrough &gt; host-model &gt; custom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zh-CN" altLang="en-US" dirty="0"/>
              <a:t>三种</a:t>
            </a:r>
            <a:r>
              <a:rPr lang="en" altLang="zh-CN" dirty="0"/>
              <a:t>mode</a:t>
            </a:r>
            <a:r>
              <a:rPr lang="zh-CN" altLang="en-US" dirty="0"/>
              <a:t>的热迁移通用性是： </a:t>
            </a:r>
            <a:r>
              <a:rPr lang="en" altLang="zh-CN" dirty="0"/>
              <a:t>custom &gt; host-model &gt; host-passthrough</a:t>
            </a:r>
          </a:p>
        </p:txBody>
      </p:sp>
      <p:graphicFrame>
        <p:nvGraphicFramePr>
          <p:cNvPr id="6" name="表格 5">
            <a:extLst>
              <a:ext uri="{FF2B5EF4-FFF2-40B4-BE49-F238E27FC236}">
                <a16:creationId xmlns:a16="http://schemas.microsoft.com/office/drawing/2014/main" id="{C958B5C4-2BED-7F4C-AC24-99CC6AC1598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1538551"/>
              </p:ext>
            </p:extLst>
          </p:nvPr>
        </p:nvGraphicFramePr>
        <p:xfrm>
          <a:off x="842479" y="5097148"/>
          <a:ext cx="4608513" cy="1005840"/>
        </p:xfrm>
        <a:graphic>
          <a:graphicData uri="http://schemas.openxmlformats.org/drawingml/2006/table">
            <a:tbl>
              <a:tblPr/>
              <a:tblGrid>
                <a:gridCol w="1536171">
                  <a:extLst>
                    <a:ext uri="{9D8B030D-6E8A-4147-A177-3AD203B41FA5}">
                      <a16:colId xmlns:a16="http://schemas.microsoft.com/office/drawing/2014/main" val="767442831"/>
                    </a:ext>
                  </a:extLst>
                </a:gridCol>
                <a:gridCol w="1536171">
                  <a:extLst>
                    <a:ext uri="{9D8B030D-6E8A-4147-A177-3AD203B41FA5}">
                      <a16:colId xmlns:a16="http://schemas.microsoft.com/office/drawing/2014/main" val="459543246"/>
                    </a:ext>
                  </a:extLst>
                </a:gridCol>
                <a:gridCol w="1536171">
                  <a:extLst>
                    <a:ext uri="{9D8B030D-6E8A-4147-A177-3AD203B41FA5}">
                      <a16:colId xmlns:a16="http://schemas.microsoft.com/office/drawing/2014/main" val="2244939735"/>
                    </a:ext>
                  </a:extLst>
                </a:gridCol>
              </a:tblGrid>
              <a:tr h="456787">
                <a:tc>
                  <a:txBody>
                    <a:bodyPr/>
                    <a:lstStyle/>
                    <a:p>
                      <a:r>
                        <a:rPr lang="en">
                          <a:effectLst/>
                        </a:rPr>
                        <a:t>host-passthrough</a:t>
                      </a:r>
                    </a:p>
                  </a:txBody>
                  <a:tcPr marL="19050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dirty="0">
                          <a:effectLst/>
                        </a:rPr>
                        <a:t>host-model</a:t>
                      </a:r>
                    </a:p>
                  </a:txBody>
                  <a:tcPr marL="19050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" dirty="0">
                          <a:effectLst/>
                        </a:rPr>
                        <a:t>custom</a:t>
                      </a:r>
                    </a:p>
                  </a:txBody>
                  <a:tcPr marL="190500" anchor="ctr">
                    <a:lnL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AFAFA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597970101"/>
                  </a:ext>
                </a:extLst>
              </a:tr>
              <a:tr h="261021"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100%</a:t>
                      </a:r>
                    </a:p>
                  </a:txBody>
                  <a:tcPr marL="190500" anchor="ctr">
                    <a:lnL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>
                          <a:effectLst/>
                        </a:rPr>
                        <a:t>95.84%</a:t>
                      </a:r>
                    </a:p>
                  </a:txBody>
                  <a:tcPr marL="190500" anchor="ctr">
                    <a:lnL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US" altLang="zh-CN" dirty="0">
                          <a:effectLst/>
                        </a:rPr>
                        <a:t>94.73%</a:t>
                      </a:r>
                    </a:p>
                  </a:txBody>
                  <a:tcPr marL="190500" anchor="ctr">
                    <a:lnL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9525" cap="flat" cmpd="sng" algn="ctr">
                      <a:solidFill>
                        <a:srgbClr val="CCCCCC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9525" cap="flat" cmpd="sng" algn="ctr">
                      <a:solidFill>
                        <a:srgbClr val="FFFFFF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9525" cap="flat" cmpd="sng" algn="ctr">
                      <a:solidFill>
                        <a:srgbClr val="E0E0E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rgbClr val="FDFDFD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83345028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256218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5CDC6ECE-3C22-3543-9331-369EF0A0FC95}"/>
              </a:ext>
            </a:extLst>
          </p:cNvPr>
          <p:cNvSpPr/>
          <p:nvPr/>
        </p:nvSpPr>
        <p:spPr>
          <a:xfrm>
            <a:off x="251520" y="188640"/>
            <a:ext cx="4406976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CPU</a:t>
            </a:r>
            <a:r>
              <a:rPr lang="zh-CN" altLang="en-US" sz="2800" b="1" dirty="0"/>
              <a:t>架构的选型与调度实现</a:t>
            </a:r>
            <a:endParaRPr lang="en-US" altLang="zh-CN" sz="2800" b="1" dirty="0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D5064092-7464-2840-BECF-EF318B1AC1A6}"/>
              </a:ext>
            </a:extLst>
          </p:cNvPr>
          <p:cNvSpPr/>
          <p:nvPr/>
        </p:nvSpPr>
        <p:spPr>
          <a:xfrm>
            <a:off x="467544" y="1268760"/>
            <a:ext cx="7992888" cy="458587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fontAlgn="base"/>
            <a:r>
              <a:rPr lang="zh-CN" altLang="en-US" dirty="0">
                <a:solidFill>
                  <a:srgbClr val="555555"/>
                </a:solidFill>
                <a:latin typeface="Helvetica Neue" panose="02000503000000020004" pitchFamily="2" charset="0"/>
              </a:rPr>
              <a:t>实际环境中多采用</a:t>
            </a:r>
            <a:r>
              <a:rPr lang="en" altLang="zh-CN" dirty="0">
                <a:solidFill>
                  <a:srgbClr val="555555"/>
                </a:solidFill>
                <a:latin typeface="Helvetica Neue" panose="02000503000000020004" pitchFamily="2" charset="0"/>
              </a:rPr>
              <a:t>Intel E5</a:t>
            </a:r>
            <a:r>
              <a:rPr lang="zh-CN" altLang="en-US" dirty="0">
                <a:solidFill>
                  <a:srgbClr val="555555"/>
                </a:solidFill>
                <a:latin typeface="Helvetica Neue" panose="02000503000000020004" pitchFamily="2" charset="0"/>
              </a:rPr>
              <a:t>系列的</a:t>
            </a:r>
            <a:r>
              <a:rPr lang="en" altLang="zh-CN" dirty="0">
                <a:solidFill>
                  <a:srgbClr val="555555"/>
                </a:solidFill>
                <a:latin typeface="Helvetica Neue" panose="02000503000000020004" pitchFamily="2" charset="0"/>
              </a:rPr>
              <a:t>CPU</a:t>
            </a:r>
            <a:r>
              <a:rPr lang="zh-CN" altLang="en" dirty="0">
                <a:solidFill>
                  <a:srgbClr val="555555"/>
                </a:solidFill>
                <a:latin typeface="Helvetica Neue" panose="02000503000000020004" pitchFamily="2" charset="0"/>
              </a:rPr>
              <a:t>，</a:t>
            </a:r>
            <a:r>
              <a:rPr lang="zh-CN" altLang="en-US" dirty="0">
                <a:solidFill>
                  <a:srgbClr val="555555"/>
                </a:solidFill>
                <a:latin typeface="Helvetica Neue" panose="02000503000000020004" pitchFamily="2" charset="0"/>
              </a:rPr>
              <a:t>但是该系列的</a:t>
            </a:r>
            <a:r>
              <a:rPr lang="en" altLang="zh-CN" dirty="0">
                <a:solidFill>
                  <a:srgbClr val="555555"/>
                </a:solidFill>
                <a:latin typeface="Helvetica Neue" panose="02000503000000020004" pitchFamily="2" charset="0"/>
              </a:rPr>
              <a:t>CPU</a:t>
            </a:r>
            <a:r>
              <a:rPr lang="zh-CN" altLang="en-US" dirty="0">
                <a:solidFill>
                  <a:srgbClr val="555555"/>
                </a:solidFill>
                <a:latin typeface="Helvetica Neue" panose="02000503000000020004" pitchFamily="2" charset="0"/>
              </a:rPr>
              <a:t>也有多种型号，常见的有</a:t>
            </a:r>
            <a:r>
              <a:rPr lang="en" altLang="zh-CN" dirty="0">
                <a:solidFill>
                  <a:srgbClr val="555555"/>
                </a:solidFill>
                <a:latin typeface="Helvetica Neue" panose="02000503000000020004" pitchFamily="2" charset="0"/>
              </a:rPr>
              <a:t>Xeon</a:t>
            </a:r>
            <a:r>
              <a:rPr lang="zh-CN" altLang="en" dirty="0">
                <a:solidFill>
                  <a:srgbClr val="555555"/>
                </a:solidFill>
                <a:latin typeface="Helvetica Neue" panose="02000503000000020004" pitchFamily="2" charset="0"/>
              </a:rPr>
              <a:t>，</a:t>
            </a:r>
            <a:r>
              <a:rPr lang="en" altLang="zh-CN" dirty="0">
                <a:solidFill>
                  <a:srgbClr val="555555"/>
                </a:solidFill>
                <a:latin typeface="Helvetica Neue" panose="02000503000000020004" pitchFamily="2" charset="0"/>
              </a:rPr>
              <a:t>Haswell</a:t>
            </a:r>
            <a:r>
              <a:rPr lang="zh-CN" altLang="en" dirty="0">
                <a:solidFill>
                  <a:srgbClr val="555555"/>
                </a:solidFill>
                <a:latin typeface="Helvetica Neue" panose="02000503000000020004" pitchFamily="2" charset="0"/>
              </a:rPr>
              <a:t>，</a:t>
            </a:r>
            <a:r>
              <a:rPr lang="en" altLang="zh-CN" dirty="0" err="1">
                <a:solidFill>
                  <a:srgbClr val="555555"/>
                </a:solidFill>
                <a:latin typeface="Helvetica Neue" panose="02000503000000020004" pitchFamily="2" charset="0"/>
              </a:rPr>
              <a:t>IvyBridge</a:t>
            </a:r>
            <a:r>
              <a:rPr lang="zh-CN" altLang="en" dirty="0">
                <a:solidFill>
                  <a:srgbClr val="555555"/>
                </a:solidFill>
                <a:latin typeface="Helvetica Neue" panose="02000503000000020004" pitchFamily="2" charset="0"/>
              </a:rPr>
              <a:t>，</a:t>
            </a:r>
            <a:r>
              <a:rPr lang="en" altLang="zh-CN" dirty="0" err="1">
                <a:solidFill>
                  <a:srgbClr val="555555"/>
                </a:solidFill>
                <a:latin typeface="Helvetica Neue" panose="02000503000000020004" pitchFamily="2" charset="0"/>
              </a:rPr>
              <a:t>SandyBridge</a:t>
            </a:r>
            <a:r>
              <a:rPr lang="zh-CN" altLang="en-US" dirty="0">
                <a:solidFill>
                  <a:srgbClr val="555555"/>
                </a:solidFill>
                <a:latin typeface="Helvetica Neue" panose="02000503000000020004" pitchFamily="2" charset="0"/>
              </a:rPr>
              <a:t>等等。即使是</a:t>
            </a:r>
            <a:r>
              <a:rPr lang="en" altLang="zh-CN" dirty="0">
                <a:solidFill>
                  <a:srgbClr val="555555"/>
                </a:solidFill>
                <a:latin typeface="Helvetica Neue" panose="02000503000000020004" pitchFamily="2" charset="0"/>
              </a:rPr>
              <a:t>host-model</a:t>
            </a:r>
            <a:r>
              <a:rPr lang="zh-CN" altLang="en" dirty="0">
                <a:solidFill>
                  <a:srgbClr val="555555"/>
                </a:solidFill>
                <a:latin typeface="Helvetica Neue" panose="02000503000000020004" pitchFamily="2" charset="0"/>
              </a:rPr>
              <a:t>，</a:t>
            </a:r>
            <a:r>
              <a:rPr lang="zh-CN" altLang="en-US" dirty="0">
                <a:solidFill>
                  <a:srgbClr val="555555"/>
                </a:solidFill>
                <a:latin typeface="Helvetica Neue" panose="02000503000000020004" pitchFamily="2" charset="0"/>
              </a:rPr>
              <a:t>在这些不同型号的</a:t>
            </a:r>
            <a:r>
              <a:rPr lang="en" altLang="zh-CN" dirty="0">
                <a:solidFill>
                  <a:srgbClr val="555555"/>
                </a:solidFill>
                <a:latin typeface="Helvetica Neue" panose="02000503000000020004" pitchFamily="2" charset="0"/>
              </a:rPr>
              <a:t>CPU</a:t>
            </a:r>
            <a:r>
              <a:rPr lang="zh-CN" altLang="en-US" dirty="0">
                <a:solidFill>
                  <a:srgbClr val="555555"/>
                </a:solidFill>
                <a:latin typeface="Helvetica Neue" panose="02000503000000020004" pitchFamily="2" charset="0"/>
              </a:rPr>
              <a:t>之间热迁移虚拟机也可能失败。所以从热迁移的角度，在选择 </a:t>
            </a:r>
            <a:r>
              <a:rPr lang="en" altLang="zh-CN" dirty="0">
                <a:solidFill>
                  <a:srgbClr val="555555"/>
                </a:solidFill>
                <a:latin typeface="Helvetica Neue" panose="02000503000000020004" pitchFamily="2" charset="0"/>
              </a:rPr>
              <a:t>host-mode</a:t>
            </a:r>
            <a:r>
              <a:rPr lang="zh-CN" altLang="en-US" dirty="0">
                <a:solidFill>
                  <a:srgbClr val="555555"/>
                </a:solidFill>
                <a:latin typeface="Helvetica Neue" panose="02000503000000020004" pitchFamily="2" charset="0"/>
              </a:rPr>
              <a:t>时：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55555"/>
                </a:solidFill>
                <a:latin typeface="inherit"/>
              </a:rPr>
              <a:t>需要充分考虑既有宿主机类型，以后采购扩容时，也需要考虑相同问题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zh-CN" altLang="en-US" dirty="0">
                <a:solidFill>
                  <a:srgbClr val="555555"/>
                </a:solidFill>
                <a:latin typeface="inherit"/>
              </a:rPr>
              <a:t>除非不存在热迁移的场景，否则不应用选择</a:t>
            </a:r>
            <a:r>
              <a:rPr lang="en" altLang="zh-CN" dirty="0">
                <a:solidFill>
                  <a:srgbClr val="555555"/>
                </a:solidFill>
                <a:latin typeface="inherit"/>
              </a:rPr>
              <a:t>host-passthrough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" altLang="zh-CN" dirty="0">
                <a:solidFill>
                  <a:srgbClr val="555555"/>
                </a:solidFill>
                <a:latin typeface="inherit"/>
              </a:rPr>
              <a:t>host-model</a:t>
            </a:r>
            <a:r>
              <a:rPr lang="zh-CN" altLang="en-US" dirty="0">
                <a:solidFill>
                  <a:srgbClr val="555555"/>
                </a:solidFill>
                <a:latin typeface="inherit"/>
              </a:rPr>
              <a:t>下不同型号的 </a:t>
            </a:r>
            <a:r>
              <a:rPr lang="en" altLang="zh-CN" dirty="0">
                <a:solidFill>
                  <a:srgbClr val="555555"/>
                </a:solidFill>
                <a:latin typeface="inherit"/>
              </a:rPr>
              <a:t>CPU </a:t>
            </a:r>
            <a:r>
              <a:rPr lang="zh-CN" altLang="en-US" dirty="0">
                <a:solidFill>
                  <a:srgbClr val="555555"/>
                </a:solidFill>
                <a:latin typeface="inherit"/>
              </a:rPr>
              <a:t>最好能以</a:t>
            </a:r>
            <a:r>
              <a:rPr lang="en" altLang="zh-CN" dirty="0">
                <a:solidFill>
                  <a:srgbClr val="555555"/>
                </a:solidFill>
                <a:latin typeface="inherit"/>
              </a:rPr>
              <a:t>aggregate hosts</a:t>
            </a:r>
            <a:r>
              <a:rPr lang="zh-CN" altLang="en-US" dirty="0">
                <a:solidFill>
                  <a:srgbClr val="555555"/>
                </a:solidFill>
                <a:latin typeface="inherit"/>
              </a:rPr>
              <a:t>划分，在迁移时可以使用</a:t>
            </a:r>
            <a:r>
              <a:rPr lang="en" altLang="zh-CN" dirty="0">
                <a:solidFill>
                  <a:srgbClr val="555555"/>
                </a:solidFill>
                <a:latin typeface="inherit"/>
              </a:rPr>
              <a:t>aggregate filter</a:t>
            </a:r>
            <a:r>
              <a:rPr lang="zh-CN" altLang="en-US" dirty="0">
                <a:solidFill>
                  <a:srgbClr val="555555"/>
                </a:solidFill>
                <a:latin typeface="inherit"/>
              </a:rPr>
              <a:t>来匹配相同型号的物理机</a:t>
            </a:r>
            <a:endParaRPr lang="en-US" altLang="zh-CN" dirty="0">
              <a:solidFill>
                <a:srgbClr val="555555"/>
              </a:solidFill>
              <a:latin typeface="inherit"/>
            </a:endParaRPr>
          </a:p>
          <a:p>
            <a:pPr fontAlgn="base"/>
            <a:endParaRPr lang="en-US" altLang="zh-CN" b="0" i="0" dirty="0">
              <a:solidFill>
                <a:srgbClr val="555555"/>
              </a:solidFill>
              <a:effectLst/>
              <a:latin typeface="inherit"/>
            </a:endParaRPr>
          </a:p>
          <a:p>
            <a:pPr fontAlgn="base"/>
            <a:r>
              <a:rPr lang="en-US" altLang="zh-CN" sz="1600" dirty="0"/>
              <a:t>#</a:t>
            </a:r>
            <a:r>
              <a:rPr lang="zh-CN" altLang="en-US" sz="1600" dirty="0"/>
              <a:t> </a:t>
            </a:r>
            <a:r>
              <a:rPr lang="en" altLang="zh-CN" sz="1600" dirty="0" err="1"/>
              <a:t>openstack</a:t>
            </a:r>
            <a:r>
              <a:rPr lang="en" altLang="zh-CN" sz="1600" dirty="0"/>
              <a:t> aggregate create Broadwell</a:t>
            </a:r>
            <a:br>
              <a:rPr lang="en" altLang="zh-CN" sz="1600" dirty="0"/>
            </a:br>
            <a:r>
              <a:rPr lang="en-US" altLang="zh-CN" sz="1600" dirty="0"/>
              <a:t>#</a:t>
            </a:r>
            <a:r>
              <a:rPr lang="zh-CN" altLang="en-US" sz="1600" dirty="0"/>
              <a:t> </a:t>
            </a:r>
            <a:r>
              <a:rPr lang="en" altLang="zh-CN" sz="1600" dirty="0" err="1"/>
              <a:t>openstack</a:t>
            </a:r>
            <a:r>
              <a:rPr lang="en" altLang="zh-CN" sz="1600" dirty="0"/>
              <a:t> aggregate create Haswell</a:t>
            </a:r>
            <a:br>
              <a:rPr lang="en" altLang="zh-CN" sz="1600" dirty="0"/>
            </a:br>
            <a:r>
              <a:rPr lang="en-US" altLang="zh-CN" sz="1600" dirty="0"/>
              <a:t>#</a:t>
            </a:r>
            <a:r>
              <a:rPr lang="zh-CN" altLang="en-US" sz="1600" dirty="0"/>
              <a:t> </a:t>
            </a:r>
            <a:r>
              <a:rPr lang="en" altLang="zh-CN" sz="1600" dirty="0" err="1"/>
              <a:t>openstack</a:t>
            </a:r>
            <a:r>
              <a:rPr lang="en" altLang="zh-CN" sz="1600" dirty="0"/>
              <a:t> aggregate set --property </a:t>
            </a:r>
            <a:r>
              <a:rPr lang="en" altLang="zh-CN" sz="1600" dirty="0" err="1"/>
              <a:t>cpu</a:t>
            </a:r>
            <a:r>
              <a:rPr lang="en" altLang="zh-CN" sz="1600" dirty="0"/>
              <a:t>=</a:t>
            </a:r>
            <a:r>
              <a:rPr lang="en" altLang="zh-CN" sz="1600" dirty="0" err="1"/>
              <a:t>broadwell</a:t>
            </a:r>
            <a:r>
              <a:rPr lang="en" altLang="zh-CN" sz="1600" dirty="0"/>
              <a:t> Broadwell</a:t>
            </a:r>
            <a:br>
              <a:rPr lang="en" altLang="zh-CN" sz="1600" dirty="0"/>
            </a:br>
            <a:r>
              <a:rPr lang="en-US" altLang="zh-CN" sz="1600" dirty="0"/>
              <a:t>#</a:t>
            </a:r>
            <a:r>
              <a:rPr lang="zh-CN" altLang="en-US" sz="1600" dirty="0"/>
              <a:t> </a:t>
            </a:r>
            <a:r>
              <a:rPr lang="en" altLang="zh-CN" sz="1600" dirty="0" err="1"/>
              <a:t>openstack</a:t>
            </a:r>
            <a:r>
              <a:rPr lang="en" altLang="zh-CN" sz="1600" dirty="0"/>
              <a:t> aggregate set --property </a:t>
            </a:r>
            <a:r>
              <a:rPr lang="en" altLang="zh-CN" sz="1600" dirty="0" err="1"/>
              <a:t>cpu</a:t>
            </a:r>
            <a:r>
              <a:rPr lang="en" altLang="zh-CN" sz="1600" dirty="0"/>
              <a:t>=</a:t>
            </a:r>
            <a:r>
              <a:rPr lang="en" altLang="zh-CN" sz="1600" dirty="0" err="1"/>
              <a:t>haswell</a:t>
            </a:r>
            <a:r>
              <a:rPr lang="en" altLang="zh-CN" sz="1600" dirty="0"/>
              <a:t> Haswell</a:t>
            </a:r>
            <a:br>
              <a:rPr lang="en" altLang="zh-CN" sz="1600" dirty="0"/>
            </a:br>
            <a:r>
              <a:rPr lang="en-US" altLang="zh-CN" sz="1600" dirty="0"/>
              <a:t>#</a:t>
            </a:r>
            <a:r>
              <a:rPr lang="zh-CN" altLang="en-US" sz="1600" dirty="0"/>
              <a:t> </a:t>
            </a:r>
            <a:r>
              <a:rPr lang="en" altLang="zh-CN" sz="1600" dirty="0" err="1"/>
              <a:t>opentack</a:t>
            </a:r>
            <a:r>
              <a:rPr lang="en" altLang="zh-CN" sz="1600" dirty="0"/>
              <a:t> aggregate add host &lt;host1&gt; Haswell</a:t>
            </a:r>
            <a:br>
              <a:rPr lang="en" altLang="zh-CN" sz="1600" dirty="0"/>
            </a:br>
            <a:r>
              <a:rPr lang="en-US" altLang="zh-CN" sz="1600" dirty="0"/>
              <a:t>#</a:t>
            </a:r>
            <a:r>
              <a:rPr lang="zh-CN" altLang="en-US" sz="1600" dirty="0"/>
              <a:t> </a:t>
            </a:r>
            <a:r>
              <a:rPr lang="en" altLang="zh-CN" sz="1600" dirty="0" err="1"/>
              <a:t>openstack</a:t>
            </a:r>
            <a:r>
              <a:rPr lang="en" altLang="zh-CN" sz="1600" dirty="0"/>
              <a:t> flavor set --property </a:t>
            </a:r>
            <a:r>
              <a:rPr lang="en" altLang="zh-CN" sz="1600" dirty="0" err="1"/>
              <a:t>aggregate_instance_extra_specs:cpu</a:t>
            </a:r>
            <a:r>
              <a:rPr lang="en" altLang="zh-CN" sz="1600" dirty="0"/>
              <a:t>=</a:t>
            </a:r>
            <a:r>
              <a:rPr lang="en" altLang="zh-CN" sz="1600" dirty="0" err="1"/>
              <a:t>broadwell</a:t>
            </a:r>
            <a:r>
              <a:rPr lang="en" altLang="zh-CN" sz="1600" dirty="0"/>
              <a:t> &lt;flavor1&gt;</a:t>
            </a:r>
            <a:br>
              <a:rPr lang="en" altLang="zh-CN" sz="1600" dirty="0"/>
            </a:br>
            <a:r>
              <a:rPr lang="en-US" altLang="zh-CN" sz="1600" dirty="0"/>
              <a:t>#</a:t>
            </a:r>
            <a:r>
              <a:rPr lang="zh-CN" altLang="en-US" sz="1600" dirty="0"/>
              <a:t> </a:t>
            </a:r>
            <a:r>
              <a:rPr lang="en" altLang="zh-CN" sz="1600" dirty="0" err="1"/>
              <a:t>openstack</a:t>
            </a:r>
            <a:r>
              <a:rPr lang="en" altLang="zh-CN" sz="1600" dirty="0"/>
              <a:t> flavor set --property </a:t>
            </a:r>
            <a:r>
              <a:rPr lang="en" altLang="zh-CN" sz="1600" dirty="0" err="1"/>
              <a:t>aggregate_instance_extra_specs:cpu</a:t>
            </a:r>
            <a:r>
              <a:rPr lang="en" altLang="zh-CN" sz="1600" dirty="0"/>
              <a:t>=</a:t>
            </a:r>
            <a:r>
              <a:rPr lang="en" altLang="zh-CN" sz="1600" dirty="0" err="1"/>
              <a:t>haswell</a:t>
            </a:r>
            <a:r>
              <a:rPr lang="en" altLang="zh-CN" sz="1600" dirty="0"/>
              <a:t> &lt;flavor2&gt;</a:t>
            </a:r>
            <a:br>
              <a:rPr lang="en" altLang="zh-CN" dirty="0"/>
            </a:br>
            <a:endParaRPr lang="zh-CN" altLang="en-US" b="0" i="0" dirty="0">
              <a:solidFill>
                <a:srgbClr val="555555"/>
              </a:solidFill>
              <a:effectLst/>
              <a:latin typeface="inherit"/>
            </a:endParaRPr>
          </a:p>
        </p:txBody>
      </p:sp>
    </p:spTree>
    <p:extLst>
      <p:ext uri="{BB962C8B-B14F-4D97-AF65-F5344CB8AC3E}">
        <p14:creationId xmlns:p14="http://schemas.microsoft.com/office/powerpoint/2010/main" val="28681268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文本框 6">
            <a:extLst>
              <a:ext uri="{FF2B5EF4-FFF2-40B4-BE49-F238E27FC236}">
                <a16:creationId xmlns:a16="http://schemas.microsoft.com/office/drawing/2014/main" id="{53DFFDC9-2379-5E45-B7E4-D8A7DCC42DDC}"/>
              </a:ext>
            </a:extLst>
          </p:cNvPr>
          <p:cNvSpPr txBox="1"/>
          <p:nvPr/>
        </p:nvSpPr>
        <p:spPr>
          <a:xfrm>
            <a:off x="1403648" y="853502"/>
            <a:ext cx="5937707" cy="600164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" altLang="zh-CN" sz="1200" b="1" dirty="0"/>
              <a:t>Skylake-Server</a:t>
            </a:r>
          </a:p>
          <a:p>
            <a:r>
              <a:rPr lang="en" altLang="zh-CN" sz="1200" b="1" dirty="0"/>
              <a:t>Skylake-Server-IBRS</a:t>
            </a:r>
          </a:p>
          <a:p>
            <a:r>
              <a:rPr lang="en" altLang="zh-CN" sz="1200" dirty="0"/>
              <a:t>	Intel Xeon Processor (Skylake, 2016)</a:t>
            </a:r>
          </a:p>
          <a:p>
            <a:r>
              <a:rPr lang="en" altLang="zh-CN" sz="1200" b="1" dirty="0"/>
              <a:t>Skylake-Client</a:t>
            </a:r>
          </a:p>
          <a:p>
            <a:r>
              <a:rPr lang="en" altLang="zh-CN" sz="1200" b="1" dirty="0"/>
              <a:t>Skylake-Client-IBRS</a:t>
            </a:r>
          </a:p>
          <a:p>
            <a:r>
              <a:rPr lang="en" altLang="zh-CN" sz="1200" dirty="0"/>
              <a:t>	Intel Core Processor (Skylake, 2015)</a:t>
            </a:r>
          </a:p>
          <a:p>
            <a:r>
              <a:rPr lang="en" altLang="zh-CN" sz="1200" b="1" dirty="0"/>
              <a:t>Broadwell</a:t>
            </a:r>
          </a:p>
          <a:p>
            <a:r>
              <a:rPr lang="en" altLang="zh-CN" sz="1200" b="1" dirty="0"/>
              <a:t>Broadwell-IBRS</a:t>
            </a:r>
          </a:p>
          <a:p>
            <a:r>
              <a:rPr lang="en" altLang="zh-CN" sz="1200" b="1" dirty="0"/>
              <a:t>Broadwell-</a:t>
            </a:r>
            <a:r>
              <a:rPr lang="en" altLang="zh-CN" sz="1200" b="1" dirty="0" err="1"/>
              <a:t>noTSX</a:t>
            </a:r>
            <a:endParaRPr lang="en" altLang="zh-CN" sz="1200" b="1" dirty="0"/>
          </a:p>
          <a:p>
            <a:r>
              <a:rPr lang="en" altLang="zh-CN" sz="1200" b="1" dirty="0"/>
              <a:t>Broadwell-</a:t>
            </a:r>
            <a:r>
              <a:rPr lang="en" altLang="zh-CN" sz="1200" b="1" dirty="0" err="1"/>
              <a:t>noTSX</a:t>
            </a:r>
            <a:r>
              <a:rPr lang="en" altLang="zh-CN" sz="1200" b="1" dirty="0"/>
              <a:t>-IBRS</a:t>
            </a:r>
          </a:p>
          <a:p>
            <a:r>
              <a:rPr lang="en" altLang="zh-CN" sz="1200" dirty="0"/>
              <a:t>	Intel Core Processor (Broadwell, 2014)</a:t>
            </a:r>
          </a:p>
          <a:p>
            <a:r>
              <a:rPr lang="en" altLang="zh-CN" sz="1200" b="1" dirty="0"/>
              <a:t>Haswell</a:t>
            </a:r>
          </a:p>
          <a:p>
            <a:r>
              <a:rPr lang="en" altLang="zh-CN" sz="1200" b="1" dirty="0"/>
              <a:t>Haswell-IBRS</a:t>
            </a:r>
          </a:p>
          <a:p>
            <a:r>
              <a:rPr lang="en" altLang="zh-CN" sz="1200" b="1" dirty="0"/>
              <a:t>Haswell-</a:t>
            </a:r>
            <a:r>
              <a:rPr lang="en" altLang="zh-CN" sz="1200" b="1" dirty="0" err="1"/>
              <a:t>noTSX</a:t>
            </a:r>
            <a:endParaRPr lang="en" altLang="zh-CN" sz="1200" b="1" dirty="0"/>
          </a:p>
          <a:p>
            <a:r>
              <a:rPr lang="en" altLang="zh-CN" sz="1200" b="1" dirty="0"/>
              <a:t>Haswell-</a:t>
            </a:r>
            <a:r>
              <a:rPr lang="en" altLang="zh-CN" sz="1200" b="1" dirty="0" err="1"/>
              <a:t>noTSX</a:t>
            </a:r>
            <a:r>
              <a:rPr lang="en" altLang="zh-CN" sz="1200" b="1" dirty="0"/>
              <a:t>-IBRS</a:t>
            </a:r>
          </a:p>
          <a:p>
            <a:r>
              <a:rPr lang="en" altLang="zh-CN" sz="1200" dirty="0"/>
              <a:t>	Intel Core Processor (Haswell, 2013)</a:t>
            </a:r>
          </a:p>
          <a:p>
            <a:r>
              <a:rPr lang="en" altLang="zh-CN" sz="1200" b="1" dirty="0" err="1"/>
              <a:t>IvyBridge</a:t>
            </a:r>
            <a:endParaRPr lang="en" altLang="zh-CN" sz="1200" b="1" dirty="0"/>
          </a:p>
          <a:p>
            <a:r>
              <a:rPr lang="en" altLang="zh-CN" sz="1200" b="1" dirty="0" err="1"/>
              <a:t>IvyBridge</a:t>
            </a:r>
            <a:r>
              <a:rPr lang="en" altLang="zh-CN" sz="1200" b="1" dirty="0"/>
              <a:t>-IBRS</a:t>
            </a:r>
          </a:p>
          <a:p>
            <a:r>
              <a:rPr lang="en" altLang="zh-CN" sz="1200" dirty="0"/>
              <a:t>	Intel Xeon E3-12xx v2 (Ivy Bridge, 2012)</a:t>
            </a:r>
          </a:p>
          <a:p>
            <a:r>
              <a:rPr lang="en" altLang="zh-CN" sz="1200" b="1" dirty="0" err="1"/>
              <a:t>SandyBridge</a:t>
            </a:r>
            <a:endParaRPr lang="en" altLang="zh-CN" sz="1200" b="1" dirty="0"/>
          </a:p>
          <a:p>
            <a:r>
              <a:rPr lang="en" altLang="zh-CN" sz="1200" b="1" dirty="0" err="1"/>
              <a:t>SandyBridge</a:t>
            </a:r>
            <a:r>
              <a:rPr lang="en" altLang="zh-CN" sz="1200" b="1" dirty="0"/>
              <a:t>-IBRS</a:t>
            </a:r>
          </a:p>
          <a:p>
            <a:r>
              <a:rPr lang="en" altLang="zh-CN" sz="1200" dirty="0"/>
              <a:t>	Intel Xeon E312xx (Sandy Bridge, 2011)</a:t>
            </a:r>
          </a:p>
          <a:p>
            <a:r>
              <a:rPr lang="en" altLang="zh-CN" sz="1200" b="1" dirty="0" err="1"/>
              <a:t>Westmere</a:t>
            </a:r>
            <a:endParaRPr lang="en" altLang="zh-CN" sz="1200" b="1" dirty="0"/>
          </a:p>
          <a:p>
            <a:r>
              <a:rPr lang="en" altLang="zh-CN" sz="1200" b="1" dirty="0" err="1"/>
              <a:t>Westmere</a:t>
            </a:r>
            <a:r>
              <a:rPr lang="en" altLang="zh-CN" sz="1200" b="1" dirty="0"/>
              <a:t>-IBRS</a:t>
            </a:r>
          </a:p>
          <a:p>
            <a:r>
              <a:rPr lang="en" altLang="zh-CN" sz="1200" dirty="0"/>
              <a:t>	</a:t>
            </a:r>
            <a:r>
              <a:rPr lang="en" altLang="zh-CN" sz="1200" dirty="0" err="1"/>
              <a:t>Westmere</a:t>
            </a:r>
            <a:r>
              <a:rPr lang="en" altLang="zh-CN" sz="1200" dirty="0"/>
              <a:t> E56xx/L56xx/X56xx (Nehalem-C, 2010)</a:t>
            </a:r>
          </a:p>
          <a:p>
            <a:r>
              <a:rPr lang="en" altLang="zh-CN" sz="1200" b="1" dirty="0"/>
              <a:t>Nehalem</a:t>
            </a:r>
          </a:p>
          <a:p>
            <a:r>
              <a:rPr lang="en" altLang="zh-CN" sz="1200" b="1" dirty="0"/>
              <a:t>Nehalem-IBRS</a:t>
            </a:r>
          </a:p>
          <a:p>
            <a:r>
              <a:rPr lang="en" altLang="zh-CN" sz="1200" dirty="0"/>
              <a:t>	Intel Core i7 9xx (Nehalem Class Core i7, 2008)</a:t>
            </a:r>
          </a:p>
          <a:p>
            <a:r>
              <a:rPr lang="en" altLang="zh-CN" sz="1200" b="1" dirty="0"/>
              <a:t>Penryn</a:t>
            </a:r>
          </a:p>
          <a:p>
            <a:r>
              <a:rPr lang="en" altLang="zh-CN" sz="1200" dirty="0"/>
              <a:t>	Intel Core 2 Duo P9xxx (Penryn Class Core 2, 2007)</a:t>
            </a:r>
          </a:p>
          <a:p>
            <a:r>
              <a:rPr lang="en" altLang="zh-CN" sz="1200" b="1" dirty="0"/>
              <a:t>Conroe</a:t>
            </a:r>
          </a:p>
          <a:p>
            <a:r>
              <a:rPr lang="en" altLang="zh-CN" sz="1200" dirty="0"/>
              <a:t>	Intel Celeron_4x0 (Conroe/</a:t>
            </a:r>
            <a:r>
              <a:rPr lang="en" altLang="zh-CN" sz="1200" dirty="0" err="1"/>
              <a:t>Merom</a:t>
            </a:r>
            <a:r>
              <a:rPr lang="en" altLang="zh-CN" sz="1200" dirty="0"/>
              <a:t> Class Core 2, 2006)</a:t>
            </a:r>
            <a:endParaRPr kumimoji="1" lang="zh-CN" altLang="en-US" sz="1200" dirty="0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DC7F5332-1592-C844-B6EC-38FAA45F1309}"/>
              </a:ext>
            </a:extLst>
          </p:cNvPr>
          <p:cNvSpPr/>
          <p:nvPr/>
        </p:nvSpPr>
        <p:spPr>
          <a:xfrm>
            <a:off x="251520" y="188640"/>
            <a:ext cx="2616422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常见的</a:t>
            </a:r>
            <a:r>
              <a:rPr lang="en-US" altLang="zh-CN" sz="2800" b="1" dirty="0"/>
              <a:t>CPU</a:t>
            </a:r>
            <a:r>
              <a:rPr lang="zh-CN" altLang="en-US" sz="2800" b="1" dirty="0"/>
              <a:t>架构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3882729868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C6F7DA6D-F12D-EA42-B73D-3D6E7339BE00}"/>
              </a:ext>
            </a:extLst>
          </p:cNvPr>
          <p:cNvSpPr/>
          <p:nvPr/>
        </p:nvSpPr>
        <p:spPr>
          <a:xfrm>
            <a:off x="251520" y="188640"/>
            <a:ext cx="4419800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CPU</a:t>
            </a:r>
            <a:r>
              <a:rPr lang="zh-CN" altLang="en-US" sz="2800" b="1" dirty="0"/>
              <a:t>架构不一致下的热迁移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CD2BF20-3BC5-9648-BC20-45E4BDAA959B}"/>
              </a:ext>
            </a:extLst>
          </p:cNvPr>
          <p:cNvSpPr txBox="1"/>
          <p:nvPr/>
        </p:nvSpPr>
        <p:spPr>
          <a:xfrm>
            <a:off x="1691680" y="1038469"/>
            <a:ext cx="2507418" cy="563231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" altLang="zh-CN" sz="900" dirty="0"/>
              <a:t> &lt;</a:t>
            </a:r>
            <a:r>
              <a:rPr kumimoji="1" lang="en" altLang="zh-CN" sz="900" dirty="0" err="1"/>
              <a:t>cpu</a:t>
            </a:r>
            <a:r>
              <a:rPr kumimoji="1" lang="en" altLang="zh-CN" sz="900" dirty="0"/>
              <a:t>&gt;</a:t>
            </a:r>
          </a:p>
          <a:p>
            <a:r>
              <a:rPr kumimoji="1" lang="en" altLang="zh-CN" sz="900" dirty="0"/>
              <a:t>      &lt;arch&gt;x86_64&lt;/arch&gt;</a:t>
            </a:r>
          </a:p>
          <a:p>
            <a:r>
              <a:rPr kumimoji="1" lang="en" altLang="zh-CN" sz="900" dirty="0"/>
              <a:t>      &lt;model&gt;Broadwell-IBRS&lt;/model&gt;</a:t>
            </a:r>
          </a:p>
          <a:p>
            <a:r>
              <a:rPr kumimoji="1" lang="en" altLang="zh-CN" sz="900" dirty="0"/>
              <a:t>      &lt;vendor&gt;Intel&lt;/vendor&gt;</a:t>
            </a:r>
          </a:p>
          <a:p>
            <a:r>
              <a:rPr kumimoji="1" lang="en" altLang="zh-CN" sz="900" dirty="0"/>
              <a:t>      &lt;microcode version='184549418'/&gt;</a:t>
            </a:r>
          </a:p>
          <a:p>
            <a:r>
              <a:rPr kumimoji="1" lang="en" altLang="zh-CN" sz="900" dirty="0"/>
              <a:t>      &lt;topology sockets='1' cores='12' threads='2'/&gt;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vme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name='ds'/&gt;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acpi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ss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ht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name='tm'/&gt;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pbe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name='dtes64'/&gt;</a:t>
            </a:r>
          </a:p>
          <a:p>
            <a:r>
              <a:rPr kumimoji="1" lang="en" altLang="zh-CN" sz="900" dirty="0"/>
              <a:t>      &lt;feature name='monitor'/&gt;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ds_cpl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vmx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smx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est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name='tm2'/&gt;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xtpr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pdcm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dca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osxsave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name='f16c'/&gt;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rdrand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arat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tsc_adjust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cmt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stibp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xsaveopt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mbm_total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mbm_local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name='pdpe1gb'/&gt;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abm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&lt;feature name='</a:t>
            </a:r>
            <a:r>
              <a:rPr kumimoji="1" lang="en" altLang="zh-CN" sz="900" dirty="0" err="1"/>
              <a:t>invtsc</a:t>
            </a:r>
            <a:r>
              <a:rPr kumimoji="1" lang="en" altLang="zh-CN" sz="900" dirty="0"/>
              <a:t>'/&gt;</a:t>
            </a:r>
          </a:p>
          <a:p>
            <a:r>
              <a:rPr kumimoji="1" lang="en" altLang="zh-CN" sz="900" dirty="0"/>
              <a:t>      &lt;pages unit='KiB' size='4'/&gt;</a:t>
            </a:r>
          </a:p>
          <a:p>
            <a:r>
              <a:rPr kumimoji="1" lang="en" altLang="zh-CN" sz="900" dirty="0"/>
              <a:t>      &lt;pages unit='KiB' size='2048'/&gt;</a:t>
            </a:r>
          </a:p>
          <a:p>
            <a:r>
              <a:rPr kumimoji="1" lang="en" altLang="zh-CN" sz="900" dirty="0"/>
              <a:t>      &lt;pages unit='KiB' size='1048576'/&gt;</a:t>
            </a:r>
          </a:p>
          <a:p>
            <a:r>
              <a:rPr kumimoji="1" lang="en" altLang="zh-CN" sz="900" dirty="0"/>
              <a:t>    &lt;/</a:t>
            </a:r>
            <a:r>
              <a:rPr kumimoji="1" lang="en" altLang="zh-CN" sz="900" dirty="0" err="1"/>
              <a:t>cpu</a:t>
            </a:r>
            <a:r>
              <a:rPr kumimoji="1" lang="en" altLang="zh-CN" sz="900" dirty="0"/>
              <a:t>&gt;</a:t>
            </a:r>
            <a:endParaRPr kumimoji="1" lang="zh-CN" altLang="en-US" sz="900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80250374-C73F-9D44-9E78-14B40F581F21}"/>
              </a:ext>
            </a:extLst>
          </p:cNvPr>
          <p:cNvSpPr/>
          <p:nvPr/>
        </p:nvSpPr>
        <p:spPr>
          <a:xfrm>
            <a:off x="5940152" y="1038469"/>
            <a:ext cx="3384376" cy="54938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900" dirty="0"/>
              <a:t> &lt;cpu&gt;</a:t>
            </a:r>
          </a:p>
          <a:p>
            <a:r>
              <a:rPr lang="zh-CN" altLang="en-US" sz="900" dirty="0"/>
              <a:t>      &lt;arch&gt;x86_64&lt;/arch&gt;</a:t>
            </a:r>
          </a:p>
          <a:p>
            <a:r>
              <a:rPr lang="zh-CN" altLang="en-US" sz="900" dirty="0"/>
              <a:t>      &lt;model&gt;Broadwell&lt;/model&gt;</a:t>
            </a:r>
          </a:p>
          <a:p>
            <a:r>
              <a:rPr lang="zh-CN" altLang="en-US" sz="900" dirty="0"/>
              <a:t>      &lt;vendor&gt;Intel&lt;/vendor&gt;</a:t>
            </a:r>
          </a:p>
          <a:p>
            <a:r>
              <a:rPr lang="zh-CN" altLang="en-US" sz="900" dirty="0"/>
              <a:t>      &lt;microcode version='184549407'/&gt;</a:t>
            </a:r>
          </a:p>
          <a:p>
            <a:r>
              <a:rPr lang="zh-CN" altLang="en-US" sz="900" dirty="0"/>
              <a:t>      &lt;topology sockets='1' cores='12' threads='2'/&gt;</a:t>
            </a:r>
          </a:p>
          <a:p>
            <a:r>
              <a:rPr lang="zh-CN" altLang="en-US" sz="900" dirty="0"/>
              <a:t>      &lt;feature name='vme'/&gt;</a:t>
            </a:r>
          </a:p>
          <a:p>
            <a:r>
              <a:rPr lang="zh-CN" altLang="en-US" sz="900" dirty="0"/>
              <a:t>      &lt;feature name='ds'/&gt;</a:t>
            </a:r>
          </a:p>
          <a:p>
            <a:r>
              <a:rPr lang="zh-CN" altLang="en-US" sz="900" dirty="0"/>
              <a:t>      &lt;feature name='acpi'/&gt;</a:t>
            </a:r>
          </a:p>
          <a:p>
            <a:r>
              <a:rPr lang="zh-CN" altLang="en-US" sz="900" dirty="0"/>
              <a:t>      &lt;feature name='ss'/&gt;</a:t>
            </a:r>
          </a:p>
          <a:p>
            <a:r>
              <a:rPr lang="zh-CN" altLang="en-US" sz="900" dirty="0"/>
              <a:t>      &lt;feature name='ht'/&gt;</a:t>
            </a:r>
          </a:p>
          <a:p>
            <a:r>
              <a:rPr lang="zh-CN" altLang="en-US" sz="900" dirty="0"/>
              <a:t>      &lt;feature name='tm'/&gt;</a:t>
            </a:r>
          </a:p>
          <a:p>
            <a:r>
              <a:rPr lang="zh-CN" altLang="en-US" sz="900" dirty="0"/>
              <a:t>      &lt;feature name='pbe'/&gt;</a:t>
            </a:r>
          </a:p>
          <a:p>
            <a:r>
              <a:rPr lang="zh-CN" altLang="en-US" sz="900" dirty="0"/>
              <a:t>      &lt;feature name='dtes64'/&gt;</a:t>
            </a:r>
          </a:p>
          <a:p>
            <a:r>
              <a:rPr lang="zh-CN" altLang="en-US" sz="900" dirty="0"/>
              <a:t>      &lt;feature name='monitor'/&gt;</a:t>
            </a:r>
          </a:p>
          <a:p>
            <a:r>
              <a:rPr lang="zh-CN" altLang="en-US" sz="900" dirty="0"/>
              <a:t>      &lt;feature name='ds_cpl'/&gt;</a:t>
            </a:r>
          </a:p>
          <a:p>
            <a:r>
              <a:rPr lang="zh-CN" altLang="en-US" sz="900" dirty="0"/>
              <a:t>      &lt;feature name='vmx'/&gt;</a:t>
            </a:r>
          </a:p>
          <a:p>
            <a:r>
              <a:rPr lang="zh-CN" altLang="en-US" sz="900" dirty="0"/>
              <a:t>      &lt;feature name='smx'/&gt;</a:t>
            </a:r>
          </a:p>
          <a:p>
            <a:r>
              <a:rPr lang="zh-CN" altLang="en-US" sz="900" dirty="0"/>
              <a:t>      &lt;feature name='est'/&gt;</a:t>
            </a:r>
          </a:p>
          <a:p>
            <a:r>
              <a:rPr lang="zh-CN" altLang="en-US" sz="900" dirty="0"/>
              <a:t>      &lt;feature name='tm2'/&gt;</a:t>
            </a:r>
          </a:p>
          <a:p>
            <a:r>
              <a:rPr lang="zh-CN" altLang="en-US" sz="900" dirty="0"/>
              <a:t>      &lt;feature name='xtpr'/&gt;</a:t>
            </a:r>
          </a:p>
          <a:p>
            <a:r>
              <a:rPr lang="zh-CN" altLang="en-US" sz="900" dirty="0"/>
              <a:t>      &lt;feature name='pdcm'/&gt;</a:t>
            </a:r>
          </a:p>
          <a:p>
            <a:r>
              <a:rPr lang="zh-CN" altLang="en-US" sz="900" dirty="0"/>
              <a:t>      &lt;feature name='dca'/&gt;</a:t>
            </a:r>
          </a:p>
          <a:p>
            <a:r>
              <a:rPr lang="zh-CN" altLang="en-US" sz="900" dirty="0"/>
              <a:t>      &lt;feature name='osxsave'/&gt;</a:t>
            </a:r>
          </a:p>
          <a:p>
            <a:r>
              <a:rPr lang="zh-CN" altLang="en-US" sz="900" dirty="0"/>
              <a:t>      &lt;feature name='f16c'/&gt;</a:t>
            </a:r>
          </a:p>
          <a:p>
            <a:r>
              <a:rPr lang="zh-CN" altLang="en-US" sz="900" dirty="0"/>
              <a:t>      &lt;feature name='rdrand'/&gt;</a:t>
            </a:r>
          </a:p>
          <a:p>
            <a:r>
              <a:rPr lang="zh-CN" altLang="en-US" sz="900" dirty="0"/>
              <a:t>      &lt;feature name='arat'/&gt;</a:t>
            </a:r>
          </a:p>
          <a:p>
            <a:r>
              <a:rPr lang="zh-CN" altLang="en-US" sz="900" dirty="0"/>
              <a:t>      &lt;feature name='tsc_adjust'/&gt;</a:t>
            </a:r>
          </a:p>
          <a:p>
            <a:r>
              <a:rPr lang="zh-CN" altLang="en-US" sz="900" dirty="0"/>
              <a:t>      &lt;feature name='cmt'/&gt;</a:t>
            </a:r>
          </a:p>
          <a:p>
            <a:r>
              <a:rPr lang="zh-CN" altLang="en-US" sz="900" dirty="0"/>
              <a:t>      &lt;feature name='xsaveopt'/&gt;</a:t>
            </a:r>
          </a:p>
          <a:p>
            <a:r>
              <a:rPr lang="zh-CN" altLang="en-US" sz="900" dirty="0"/>
              <a:t>      &lt;feature name='mbm_total'/&gt;</a:t>
            </a:r>
          </a:p>
          <a:p>
            <a:r>
              <a:rPr lang="zh-CN" altLang="en-US" sz="900" dirty="0"/>
              <a:t>      &lt;feature name='mbm_local'/&gt;</a:t>
            </a:r>
          </a:p>
          <a:p>
            <a:r>
              <a:rPr lang="zh-CN" altLang="en-US" sz="900" dirty="0"/>
              <a:t>      &lt;feature name='pdpe1gb'/&gt;</a:t>
            </a:r>
          </a:p>
          <a:p>
            <a:r>
              <a:rPr lang="zh-CN" altLang="en-US" sz="900" dirty="0"/>
              <a:t>      &lt;feature name='abm'/&gt;</a:t>
            </a:r>
          </a:p>
          <a:p>
            <a:r>
              <a:rPr lang="zh-CN" altLang="en-US" sz="900" dirty="0"/>
              <a:t>      &lt;feature name='invtsc'/&gt;</a:t>
            </a:r>
          </a:p>
          <a:p>
            <a:r>
              <a:rPr lang="zh-CN" altLang="en-US" sz="900" dirty="0"/>
              <a:t>      &lt;pages unit='KiB' size='4'/&gt;</a:t>
            </a:r>
          </a:p>
          <a:p>
            <a:r>
              <a:rPr lang="zh-CN" altLang="en-US" sz="900" dirty="0"/>
              <a:t>      &lt;pages unit='KiB' size='2048'/&gt;</a:t>
            </a:r>
          </a:p>
          <a:p>
            <a:r>
              <a:rPr lang="zh-CN" altLang="en-US" sz="900" dirty="0"/>
              <a:t>      &lt;pages unit='KiB' size='1048576'/&gt;</a:t>
            </a:r>
          </a:p>
          <a:p>
            <a:r>
              <a:rPr lang="zh-CN" altLang="en-US" sz="900" dirty="0"/>
              <a:t>    &lt;/cpu&gt;</a:t>
            </a: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A0A6F24-97C4-0049-A4B2-5DBF47B16E38}"/>
              </a:ext>
            </a:extLst>
          </p:cNvPr>
          <p:cNvSpPr txBox="1"/>
          <p:nvPr/>
        </p:nvSpPr>
        <p:spPr>
          <a:xfrm>
            <a:off x="543339" y="3127513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主机</a:t>
            </a:r>
            <a:r>
              <a:rPr kumimoji="1" lang="en-US" altLang="zh-CN" dirty="0"/>
              <a:t>A</a:t>
            </a:r>
          </a:p>
          <a:p>
            <a:r>
              <a:rPr kumimoji="1" lang="en-US" altLang="zh-CN" dirty="0"/>
              <a:t>CPU</a:t>
            </a:r>
            <a:r>
              <a:rPr kumimoji="1" lang="zh-CN" altLang="en-US" dirty="0"/>
              <a:t>特性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F5C2524-EEEC-6544-B1AD-3940C49F3C13}"/>
              </a:ext>
            </a:extLst>
          </p:cNvPr>
          <p:cNvSpPr txBox="1"/>
          <p:nvPr/>
        </p:nvSpPr>
        <p:spPr>
          <a:xfrm>
            <a:off x="4932040" y="3127513"/>
            <a:ext cx="1035861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主机</a:t>
            </a:r>
            <a:r>
              <a:rPr kumimoji="1" lang="en-US" altLang="zh-CN" dirty="0"/>
              <a:t>B</a:t>
            </a:r>
          </a:p>
          <a:p>
            <a:r>
              <a:rPr kumimoji="1" lang="en-US" altLang="zh-CN" dirty="0"/>
              <a:t>CPU</a:t>
            </a:r>
            <a:r>
              <a:rPr kumimoji="1" lang="zh-CN" altLang="en-US" dirty="0"/>
              <a:t>特性</a:t>
            </a:r>
          </a:p>
        </p:txBody>
      </p:sp>
    </p:spTree>
    <p:extLst>
      <p:ext uri="{BB962C8B-B14F-4D97-AF65-F5344CB8AC3E}">
        <p14:creationId xmlns:p14="http://schemas.microsoft.com/office/powerpoint/2010/main" val="321023570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3EFC133-AA0E-7D49-B17F-5175B452A267}"/>
              </a:ext>
            </a:extLst>
          </p:cNvPr>
          <p:cNvSpPr/>
          <p:nvPr/>
        </p:nvSpPr>
        <p:spPr>
          <a:xfrm>
            <a:off x="251520" y="188640"/>
            <a:ext cx="3685624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CPU</a:t>
            </a:r>
            <a:r>
              <a:rPr lang="zh-CN" altLang="en-US" sz="2800" b="1" dirty="0"/>
              <a:t>架构不一致热迁移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7B977529-14C9-FC47-9BBE-B78FD78F06DF}"/>
              </a:ext>
            </a:extLst>
          </p:cNvPr>
          <p:cNvSpPr txBox="1"/>
          <p:nvPr/>
        </p:nvSpPr>
        <p:spPr>
          <a:xfrm>
            <a:off x="781878" y="908720"/>
            <a:ext cx="6386685" cy="480131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主机</a:t>
            </a:r>
            <a:r>
              <a:rPr kumimoji="1" lang="en-US" altLang="zh-CN" dirty="0"/>
              <a:t>A</a:t>
            </a:r>
            <a:r>
              <a:rPr kumimoji="1" lang="zh-CN" altLang="en-US" dirty="0"/>
              <a:t>与主机</a:t>
            </a:r>
            <a:r>
              <a:rPr kumimoji="1" lang="en-US" altLang="zh-CN" dirty="0"/>
              <a:t>B</a:t>
            </a:r>
            <a:r>
              <a:rPr kumimoji="1" lang="zh-CN" altLang="en-US" dirty="0"/>
              <a:t>的</a:t>
            </a:r>
            <a:r>
              <a:rPr kumimoji="1" lang="en-US" altLang="zh-CN" dirty="0"/>
              <a:t>CPU</a:t>
            </a:r>
            <a:r>
              <a:rPr kumimoji="1" lang="zh-CN" altLang="en-US" dirty="0"/>
              <a:t>属性汇总在</a:t>
            </a:r>
            <a:r>
              <a:rPr kumimoji="1" lang="en-US" altLang="zh-CN" dirty="0" err="1"/>
              <a:t>allcpu.xml</a:t>
            </a:r>
            <a:r>
              <a:rPr kumimoji="1" lang="zh-CN" altLang="en-US" dirty="0"/>
              <a:t>文件中生成属性交集</a:t>
            </a:r>
            <a:endParaRPr kumimoji="1" lang="en-US" altLang="zh-CN" dirty="0"/>
          </a:p>
          <a:p>
            <a:r>
              <a:rPr kumimoji="1" lang="en-US" altLang="zh-CN" dirty="0"/>
              <a:t># </a:t>
            </a:r>
            <a:r>
              <a:rPr kumimoji="1" lang="en-US" altLang="zh-CN" dirty="0" err="1"/>
              <a:t>virsh</a:t>
            </a:r>
            <a:r>
              <a:rPr kumimoji="1" lang="en-US" altLang="zh-CN" dirty="0"/>
              <a:t> </a:t>
            </a:r>
            <a:r>
              <a:rPr kumimoji="1" lang="en-US" altLang="zh-CN" dirty="0" err="1"/>
              <a:t>cpu</a:t>
            </a:r>
            <a:r>
              <a:rPr kumimoji="1" lang="en-US" altLang="zh-CN" dirty="0"/>
              <a:t>-baseline </a:t>
            </a:r>
            <a:r>
              <a:rPr kumimoji="1" lang="en-US" altLang="zh-CN" dirty="0" err="1"/>
              <a:t>allcpu.xml</a:t>
            </a:r>
            <a:endParaRPr kumimoji="1" lang="en-US" altLang="zh-CN" dirty="0"/>
          </a:p>
          <a:p>
            <a:r>
              <a:rPr kumimoji="1" lang="en-US" altLang="zh-CN" sz="1000" dirty="0"/>
              <a:t>&lt;</a:t>
            </a:r>
            <a:r>
              <a:rPr kumimoji="1" lang="en-US" altLang="zh-CN" sz="1000" dirty="0" err="1"/>
              <a:t>cpu</a:t>
            </a:r>
            <a:r>
              <a:rPr kumimoji="1" lang="en-US" altLang="zh-CN" sz="1000" dirty="0"/>
              <a:t> mode='custom' match='exact'&gt;</a:t>
            </a:r>
          </a:p>
          <a:p>
            <a:r>
              <a:rPr kumimoji="1" lang="en-US" altLang="zh-CN" sz="1000" dirty="0"/>
              <a:t>  &lt;model fallback='allow'&gt;Skylake-Client&lt;/model&gt;</a:t>
            </a:r>
          </a:p>
          <a:p>
            <a:r>
              <a:rPr kumimoji="1" lang="en-US" altLang="zh-CN" sz="1000" dirty="0"/>
              <a:t>  &lt;vendor&gt;Intel&lt;/vendor&gt;</a:t>
            </a:r>
          </a:p>
          <a:p>
            <a:r>
              <a:rPr kumimoji="1" lang="en-US" altLang="zh-CN" sz="1000" dirty="0"/>
              <a:t>  &lt;feature policy='require' name='ds'/&gt;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acpi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ss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ht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name='tm'/&gt;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pbe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name='dtes64'/&gt;</a:t>
            </a:r>
          </a:p>
          <a:p>
            <a:r>
              <a:rPr kumimoji="1" lang="en-US" altLang="zh-CN" sz="1000" dirty="0"/>
              <a:t>  &lt;feature policy='require' name='monitor'/&gt;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ds_cpl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vmx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smx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est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name='tm2'/&gt;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xtpr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pdcm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dca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osxsave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tsc_adjust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policy='require' name='pdpe1gb'/&gt;</a:t>
            </a:r>
          </a:p>
          <a:p>
            <a:r>
              <a:rPr kumimoji="1" lang="en-US" altLang="zh-CN" sz="1000" dirty="0"/>
              <a:t>  &lt;feature policy='require' name='</a:t>
            </a:r>
            <a:r>
              <a:rPr kumimoji="1" lang="en-US" altLang="zh-CN" sz="1000" dirty="0" err="1"/>
              <a:t>invtsc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policy='disable' name='</a:t>
            </a:r>
            <a:r>
              <a:rPr kumimoji="1" lang="en-US" altLang="zh-CN" sz="1000" dirty="0" err="1"/>
              <a:t>mpx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policy='disable' name='</a:t>
            </a:r>
            <a:r>
              <a:rPr kumimoji="1" lang="en-US" altLang="zh-CN" sz="1000" dirty="0" err="1"/>
              <a:t>xsavec</a:t>
            </a:r>
            <a:r>
              <a:rPr kumimoji="1" lang="en-US" altLang="zh-CN" sz="1000" dirty="0"/>
              <a:t>'/&gt;</a:t>
            </a:r>
          </a:p>
          <a:p>
            <a:r>
              <a:rPr kumimoji="1" lang="en-US" altLang="zh-CN" sz="1000" dirty="0"/>
              <a:t>  &lt;feature policy='disable' name='xgetbv1'/&gt;</a:t>
            </a:r>
          </a:p>
          <a:p>
            <a:r>
              <a:rPr kumimoji="1" lang="en-US" altLang="zh-CN" sz="1000" dirty="0"/>
              <a:t>&lt;/</a:t>
            </a:r>
            <a:r>
              <a:rPr kumimoji="1" lang="en-US" altLang="zh-CN" sz="1000" dirty="0" err="1"/>
              <a:t>cpu</a:t>
            </a:r>
            <a:r>
              <a:rPr kumimoji="1" lang="en-US" altLang="zh-CN" sz="1000" dirty="0"/>
              <a:t>&gt;</a:t>
            </a:r>
          </a:p>
        </p:txBody>
      </p:sp>
    </p:spTree>
    <p:extLst>
      <p:ext uri="{BB962C8B-B14F-4D97-AF65-F5344CB8AC3E}">
        <p14:creationId xmlns:p14="http://schemas.microsoft.com/office/powerpoint/2010/main" val="3737594780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6A7719CC-63FD-B645-9FCD-40F3A5B1B44D}"/>
              </a:ext>
            </a:extLst>
          </p:cNvPr>
          <p:cNvSpPr/>
          <p:nvPr/>
        </p:nvSpPr>
        <p:spPr>
          <a:xfrm>
            <a:off x="251520" y="188640"/>
            <a:ext cx="3685624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CPU</a:t>
            </a:r>
            <a:r>
              <a:rPr lang="zh-CN" altLang="en-US" sz="2800" b="1" dirty="0"/>
              <a:t>架构不一致热迁移</a:t>
            </a:r>
            <a:endParaRPr lang="en-US" altLang="zh-CN" sz="2800" b="1" dirty="0"/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0FBD33BC-49EC-D34D-A763-81E8A4B01EA7}"/>
              </a:ext>
            </a:extLst>
          </p:cNvPr>
          <p:cNvSpPr/>
          <p:nvPr/>
        </p:nvSpPr>
        <p:spPr>
          <a:xfrm>
            <a:off x="1115616" y="242088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A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E47407EF-E561-044E-8D46-0300CE368726}"/>
              </a:ext>
            </a:extLst>
          </p:cNvPr>
          <p:cNvSpPr/>
          <p:nvPr/>
        </p:nvSpPr>
        <p:spPr>
          <a:xfrm>
            <a:off x="5148064" y="2420888"/>
            <a:ext cx="2133603" cy="21602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t"/>
          <a:lstStyle/>
          <a:p>
            <a:pPr algn="ctr"/>
            <a:r>
              <a:rPr lang="en-US" altLang="zh-CN" sz="1400" dirty="0"/>
              <a:t>Compute node B</a:t>
            </a:r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90CB99DB-15BC-6D4D-8742-2D90D92A288A}"/>
              </a:ext>
            </a:extLst>
          </p:cNvPr>
          <p:cNvSpPr/>
          <p:nvPr/>
        </p:nvSpPr>
        <p:spPr>
          <a:xfrm>
            <a:off x="2411760" y="4221088"/>
            <a:ext cx="837459" cy="3600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AVX</a:t>
            </a:r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35294D47-80DE-AA4D-9572-A611A5F3DCA4}"/>
              </a:ext>
            </a:extLst>
          </p:cNvPr>
          <p:cNvSpPr/>
          <p:nvPr/>
        </p:nvSpPr>
        <p:spPr>
          <a:xfrm>
            <a:off x="2411759" y="3861048"/>
            <a:ext cx="837459" cy="3600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MMX</a:t>
            </a:r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99BD2508-234D-6E4D-A99A-874F85778F61}"/>
              </a:ext>
            </a:extLst>
          </p:cNvPr>
          <p:cNvSpPr/>
          <p:nvPr/>
        </p:nvSpPr>
        <p:spPr>
          <a:xfrm>
            <a:off x="5148063" y="4221088"/>
            <a:ext cx="837459" cy="3600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AVX</a:t>
            </a:r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52A58332-6839-3E44-8711-39D28C7818B6}"/>
              </a:ext>
            </a:extLst>
          </p:cNvPr>
          <p:cNvSpPr/>
          <p:nvPr/>
        </p:nvSpPr>
        <p:spPr>
          <a:xfrm>
            <a:off x="5148060" y="3542152"/>
            <a:ext cx="837459" cy="3600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MMX</a:t>
            </a:r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108831C1-F6DB-EF4D-A44E-F181A32766B6}"/>
              </a:ext>
            </a:extLst>
          </p:cNvPr>
          <p:cNvSpPr/>
          <p:nvPr/>
        </p:nvSpPr>
        <p:spPr>
          <a:xfrm>
            <a:off x="5148061" y="3902192"/>
            <a:ext cx="837459" cy="360040"/>
          </a:xfrm>
          <a:prstGeom prst="rect">
            <a:avLst/>
          </a:prstGeom>
        </p:spPr>
        <p:style>
          <a:lnRef idx="2">
            <a:schemeClr val="accent5"/>
          </a:lnRef>
          <a:fillRef idx="1">
            <a:schemeClr val="lt1"/>
          </a:fillRef>
          <a:effectRef idx="0">
            <a:schemeClr val="accent5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en-US" altLang="zh-CN" sz="1400" dirty="0"/>
              <a:t>SSE2</a:t>
            </a:r>
          </a:p>
        </p:txBody>
      </p:sp>
      <p:sp>
        <p:nvSpPr>
          <p:cNvPr id="15" name="右箭头 14">
            <a:extLst>
              <a:ext uri="{FF2B5EF4-FFF2-40B4-BE49-F238E27FC236}">
                <a16:creationId xmlns:a16="http://schemas.microsoft.com/office/drawing/2014/main" id="{D14EBDFC-FC4C-3141-8F16-B57FB0ED9CFF}"/>
              </a:ext>
            </a:extLst>
          </p:cNvPr>
          <p:cNvSpPr/>
          <p:nvPr/>
        </p:nvSpPr>
        <p:spPr>
          <a:xfrm>
            <a:off x="3249218" y="3013742"/>
            <a:ext cx="1898842" cy="415258"/>
          </a:xfrm>
          <a:prstGeom prst="rightArrow">
            <a:avLst/>
          </a:prstGeom>
          <a:solidFill>
            <a:srgbClr val="92D05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>
                <a:solidFill>
                  <a:schemeClr val="tx1"/>
                </a:solidFill>
              </a:rPr>
              <a:t>Passed</a:t>
            </a:r>
            <a:endParaRPr kumimoji="1" lang="zh-CN" altLang="en-US" dirty="0">
              <a:solidFill>
                <a:schemeClr val="tx1"/>
              </a:solidFill>
            </a:endParaRPr>
          </a:p>
        </p:txBody>
      </p:sp>
      <p:sp>
        <p:nvSpPr>
          <p:cNvPr id="16" name="文本框 15">
            <a:extLst>
              <a:ext uri="{FF2B5EF4-FFF2-40B4-BE49-F238E27FC236}">
                <a16:creationId xmlns:a16="http://schemas.microsoft.com/office/drawing/2014/main" id="{6E6492F4-4CAC-5846-82F8-508E2268B5F6}"/>
              </a:ext>
            </a:extLst>
          </p:cNvPr>
          <p:cNvSpPr txBox="1"/>
          <p:nvPr/>
        </p:nvSpPr>
        <p:spPr>
          <a:xfrm>
            <a:off x="3464992" y="2715924"/>
            <a:ext cx="150925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zh-CN" dirty="0"/>
              <a:t>Live migration</a:t>
            </a:r>
          </a:p>
        </p:txBody>
      </p:sp>
      <p:sp>
        <p:nvSpPr>
          <p:cNvPr id="18" name="左箭头 17">
            <a:extLst>
              <a:ext uri="{FF2B5EF4-FFF2-40B4-BE49-F238E27FC236}">
                <a16:creationId xmlns:a16="http://schemas.microsoft.com/office/drawing/2014/main" id="{98748843-0193-BE44-8F91-6FA7CF016523}"/>
              </a:ext>
            </a:extLst>
          </p:cNvPr>
          <p:cNvSpPr/>
          <p:nvPr/>
        </p:nvSpPr>
        <p:spPr>
          <a:xfrm>
            <a:off x="3249222" y="3645024"/>
            <a:ext cx="1898842" cy="443204"/>
          </a:xfrm>
          <a:prstGeom prst="leftArrow">
            <a:avLst/>
          </a:prstGeom>
          <a:solidFill>
            <a:srgbClr val="FF000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zh-CN" dirty="0"/>
              <a:t>Failed</a:t>
            </a:r>
            <a:endParaRPr kumimoji="1" lang="zh-CN" altLang="en-US" dirty="0"/>
          </a:p>
        </p:txBody>
      </p:sp>
      <p:sp>
        <p:nvSpPr>
          <p:cNvPr id="19" name="文本框 18">
            <a:extLst>
              <a:ext uri="{FF2B5EF4-FFF2-40B4-BE49-F238E27FC236}">
                <a16:creationId xmlns:a16="http://schemas.microsoft.com/office/drawing/2014/main" id="{16D83493-5DAA-734F-AA75-C44AC80924DD}"/>
              </a:ext>
            </a:extLst>
          </p:cNvPr>
          <p:cNvSpPr txBox="1"/>
          <p:nvPr/>
        </p:nvSpPr>
        <p:spPr>
          <a:xfrm>
            <a:off x="1410346" y="1472339"/>
            <a:ext cx="622478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源计算节点的</a:t>
            </a:r>
            <a:r>
              <a:rPr kumimoji="1" lang="en-US" altLang="zh-CN" dirty="0"/>
              <a:t>CPU</a:t>
            </a:r>
            <a:r>
              <a:rPr kumimoji="1" lang="zh-CN" altLang="en-US" dirty="0"/>
              <a:t>指令集需是目标计算节点</a:t>
            </a:r>
            <a:r>
              <a:rPr kumimoji="1" lang="en-US" altLang="zh-CN" dirty="0" err="1"/>
              <a:t>cpu</a:t>
            </a:r>
            <a:r>
              <a:rPr kumimoji="1" lang="zh-CN" altLang="en-US" dirty="0"/>
              <a:t>指令集的子集</a:t>
            </a:r>
          </a:p>
        </p:txBody>
      </p:sp>
    </p:spTree>
    <p:extLst>
      <p:ext uri="{BB962C8B-B14F-4D97-AF65-F5344CB8AC3E}">
        <p14:creationId xmlns:p14="http://schemas.microsoft.com/office/powerpoint/2010/main" val="300632867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6EAA3321-C919-314B-9E56-B3AED2E0B1A4}"/>
              </a:ext>
            </a:extLst>
          </p:cNvPr>
          <p:cNvSpPr/>
          <p:nvPr/>
        </p:nvSpPr>
        <p:spPr>
          <a:xfrm>
            <a:off x="231469" y="140036"/>
            <a:ext cx="2722220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突发的主机故障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4802F96-14AF-0D4B-BA10-79C55BE56C0D}"/>
              </a:ext>
            </a:extLst>
          </p:cNvPr>
          <p:cNvSpPr txBox="1"/>
          <p:nvPr/>
        </p:nvSpPr>
        <p:spPr>
          <a:xfrm>
            <a:off x="989048" y="1484784"/>
            <a:ext cx="475001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空调的故障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存储问题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网络问题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数据中心发生突发灾难</a:t>
            </a:r>
          </a:p>
        </p:txBody>
      </p:sp>
    </p:spTree>
    <p:extLst>
      <p:ext uri="{BB962C8B-B14F-4D97-AF65-F5344CB8AC3E}">
        <p14:creationId xmlns:p14="http://schemas.microsoft.com/office/powerpoint/2010/main" val="372932363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38B9FBE5-B58A-5340-8C30-A177194E7713}"/>
              </a:ext>
            </a:extLst>
          </p:cNvPr>
          <p:cNvSpPr/>
          <p:nvPr/>
        </p:nvSpPr>
        <p:spPr>
          <a:xfrm>
            <a:off x="251520" y="188640"/>
            <a:ext cx="6729406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OpenStack</a:t>
            </a:r>
            <a:r>
              <a:rPr lang="zh-CN" altLang="en-US" sz="2800" b="1" dirty="0"/>
              <a:t>下</a:t>
            </a:r>
            <a:r>
              <a:rPr lang="en-US" altLang="zh-CN" sz="2800" b="1" dirty="0"/>
              <a:t>CPU</a:t>
            </a:r>
            <a:r>
              <a:rPr lang="zh-CN" altLang="en-US" sz="2800" b="1" dirty="0"/>
              <a:t>架构不同计算节点间迁移</a:t>
            </a:r>
            <a:endParaRPr lang="en-US" altLang="zh-CN" sz="28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546BB82F-6836-C940-B5EF-AA49A25ABED6}"/>
              </a:ext>
            </a:extLst>
          </p:cNvPr>
          <p:cNvSpPr txBox="1"/>
          <p:nvPr/>
        </p:nvSpPr>
        <p:spPr>
          <a:xfrm>
            <a:off x="712922" y="1642820"/>
            <a:ext cx="7972695" cy="258532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dirty="0"/>
              <a:t>计算节点的配置文件</a:t>
            </a:r>
            <a:r>
              <a:rPr kumimoji="1" lang="en-US" altLang="zh-CN" dirty="0" err="1"/>
              <a:t>nova.conf</a:t>
            </a:r>
            <a:endParaRPr kumimoji="1" lang="en-US" altLang="zh-CN" dirty="0"/>
          </a:p>
          <a:p>
            <a:r>
              <a:rPr kumimoji="1" lang="en-US" altLang="zh-CN" dirty="0" err="1"/>
              <a:t>cpu_mode</a:t>
            </a:r>
            <a:r>
              <a:rPr kumimoji="1" lang="en-US" altLang="zh-CN" dirty="0"/>
              <a:t> = custom</a:t>
            </a:r>
          </a:p>
          <a:p>
            <a:r>
              <a:rPr kumimoji="1" lang="en-US" altLang="zh-CN" dirty="0" err="1"/>
              <a:t>virt_type</a:t>
            </a:r>
            <a:r>
              <a:rPr kumimoji="1" lang="en-US" altLang="zh-CN" dirty="0"/>
              <a:t> = </a:t>
            </a:r>
            <a:r>
              <a:rPr kumimoji="1" lang="en-US" altLang="zh-CN" dirty="0" err="1"/>
              <a:t>kvm</a:t>
            </a:r>
            <a:r>
              <a:rPr kumimoji="1" lang="en-US" altLang="zh-CN" dirty="0"/>
              <a:t> </a:t>
            </a:r>
            <a:r>
              <a:rPr kumimoji="1" lang="zh-CN" altLang="en-US" dirty="0"/>
              <a:t>或 </a:t>
            </a:r>
            <a:r>
              <a:rPr kumimoji="1" lang="en-US" altLang="zh-CN" dirty="0" err="1"/>
              <a:t>virt_type</a:t>
            </a:r>
            <a:r>
              <a:rPr kumimoji="1" lang="en-US" altLang="zh-CN" dirty="0"/>
              <a:t> = </a:t>
            </a:r>
            <a:r>
              <a:rPr kumimoji="1" lang="en-US" altLang="zh-CN" dirty="0" err="1"/>
              <a:t>qemu</a:t>
            </a:r>
            <a:endParaRPr kumimoji="1" lang="en-US" altLang="zh-CN" dirty="0"/>
          </a:p>
          <a:p>
            <a:r>
              <a:rPr kumimoji="1" lang="en-US" altLang="zh-CN" dirty="0" err="1"/>
              <a:t>cpu_model</a:t>
            </a:r>
            <a:r>
              <a:rPr kumimoji="1" lang="en-US" altLang="zh-CN" dirty="0"/>
              <a:t> = Broadwell</a:t>
            </a:r>
            <a:r>
              <a:rPr kumimoji="1" lang="zh-CN" altLang="en-US" dirty="0"/>
              <a:t>  配置需根据实际情况选用兼容性最好的</a:t>
            </a:r>
            <a:r>
              <a:rPr kumimoji="1" lang="en-US" altLang="zh-CN" dirty="0"/>
              <a:t>CPU</a:t>
            </a:r>
            <a:r>
              <a:rPr kumimoji="1" lang="zh-CN" altLang="en-US" dirty="0"/>
              <a:t>指令集模式</a:t>
            </a:r>
            <a:endParaRPr kumimoji="1" lang="en-US" altLang="zh-CN" dirty="0"/>
          </a:p>
          <a:p>
            <a:endParaRPr kumimoji="1" lang="en-US" altLang="zh-CN" dirty="0"/>
          </a:p>
          <a:p>
            <a:endParaRPr kumimoji="1" lang="en-US" altLang="zh-CN" dirty="0"/>
          </a:p>
          <a:p>
            <a:r>
              <a:rPr kumimoji="1" lang="zh-CN" altLang="en-US" dirty="0"/>
              <a:t>支持的</a:t>
            </a:r>
            <a:r>
              <a:rPr kumimoji="1" lang="en-US" altLang="zh-CN" dirty="0"/>
              <a:t>CPU</a:t>
            </a:r>
            <a:r>
              <a:rPr kumimoji="1" lang="zh-CN" altLang="en-US" dirty="0"/>
              <a:t>指令集模式在一下文件中：</a:t>
            </a:r>
            <a:endParaRPr kumimoji="1" lang="en-US" altLang="zh-CN" dirty="0"/>
          </a:p>
          <a:p>
            <a:r>
              <a:rPr lang="en-US" altLang="zh-CN" dirty="0"/>
              <a:t>/</a:t>
            </a:r>
            <a:r>
              <a:rPr lang="en" altLang="zh-CN" dirty="0" err="1"/>
              <a:t>usr</a:t>
            </a:r>
            <a:r>
              <a:rPr lang="en" altLang="zh-CN" dirty="0"/>
              <a:t>/share/</a:t>
            </a:r>
            <a:r>
              <a:rPr lang="en" altLang="zh-CN" dirty="0" err="1"/>
              <a:t>libvirt</a:t>
            </a:r>
            <a:r>
              <a:rPr lang="en" altLang="zh-CN" dirty="0"/>
              <a:t>/</a:t>
            </a:r>
            <a:r>
              <a:rPr lang="en" altLang="zh-CN" dirty="0" err="1"/>
              <a:t>cpu_map.xml</a:t>
            </a:r>
            <a:endParaRPr kumimoji="1" lang="en-US" altLang="zh-CN" dirty="0"/>
          </a:p>
          <a:p>
            <a:endParaRPr kumimoji="1"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08169052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>
            <a:extLst>
              <a:ext uri="{FF2B5EF4-FFF2-40B4-BE49-F238E27FC236}">
                <a16:creationId xmlns:a16="http://schemas.microsoft.com/office/drawing/2014/main" id="{ED805B5E-4244-C74B-A74D-768DAC752736}"/>
              </a:ext>
            </a:extLst>
          </p:cNvPr>
          <p:cNvSpPr/>
          <p:nvPr/>
        </p:nvSpPr>
        <p:spPr>
          <a:xfrm>
            <a:off x="251520" y="188640"/>
            <a:ext cx="3862211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内存负载虚机的热迁移</a:t>
            </a:r>
            <a:endParaRPr lang="en-US" altLang="zh-CN" sz="2800" b="1" dirty="0"/>
          </a:p>
        </p:txBody>
      </p:sp>
    </p:spTree>
    <p:extLst>
      <p:ext uri="{BB962C8B-B14F-4D97-AF65-F5344CB8AC3E}">
        <p14:creationId xmlns:p14="http://schemas.microsoft.com/office/powerpoint/2010/main" val="64007578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071A8DC-895A-3E4D-8A31-306B93C1F6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914BAD2-8B9D-1049-8BEF-BA87DD1A4D4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846472107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0869580-B423-B24D-8B67-C6B454757F5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5A98C41-D370-DE47-B004-74A8CD59913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3044995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39DF3E-F9EC-E243-B7A1-274092DCBD6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A2D614B6-D70C-B146-A9A5-9CD04138898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062903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6DB9F4D-F4F2-A048-BFA1-86B23A36D557}"/>
              </a:ext>
            </a:extLst>
          </p:cNvPr>
          <p:cNvSpPr/>
          <p:nvPr/>
        </p:nvSpPr>
        <p:spPr>
          <a:xfrm>
            <a:off x="231469" y="140036"/>
            <a:ext cx="2722220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突发的主机故障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9E3CF436-E7D5-264B-BCF8-97829EFA167C}"/>
              </a:ext>
            </a:extLst>
          </p:cNvPr>
          <p:cNvSpPr txBox="1"/>
          <p:nvPr/>
        </p:nvSpPr>
        <p:spPr>
          <a:xfrm>
            <a:off x="989048" y="1484784"/>
            <a:ext cx="4750018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空调的故障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存储问题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网络问题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数据中心发生突发灾难</a:t>
            </a:r>
          </a:p>
        </p:txBody>
      </p:sp>
    </p:spTree>
    <p:extLst>
      <p:ext uri="{BB962C8B-B14F-4D97-AF65-F5344CB8AC3E}">
        <p14:creationId xmlns:p14="http://schemas.microsoft.com/office/powerpoint/2010/main" val="311285707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矩形 4">
            <a:extLst>
              <a:ext uri="{FF2B5EF4-FFF2-40B4-BE49-F238E27FC236}">
                <a16:creationId xmlns:a16="http://schemas.microsoft.com/office/drawing/2014/main" id="{A843574C-E075-E94F-9667-370EE4265910}"/>
              </a:ext>
            </a:extLst>
          </p:cNvPr>
          <p:cNvSpPr/>
          <p:nvPr/>
        </p:nvSpPr>
        <p:spPr>
          <a:xfrm>
            <a:off x="251520" y="188640"/>
            <a:ext cx="1627369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维护模式</a:t>
            </a:r>
            <a:endParaRPr lang="en-US" altLang="zh-CN" sz="2800" b="1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EFB3E210-3D1B-E74B-9AAC-73BF18992BD6}"/>
              </a:ext>
            </a:extLst>
          </p:cNvPr>
          <p:cNvSpPr txBox="1"/>
          <p:nvPr/>
        </p:nvSpPr>
        <p:spPr>
          <a:xfrm>
            <a:off x="989048" y="1484784"/>
            <a:ext cx="2287806" cy="156966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固件升级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硬件升级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内核升级</a:t>
            </a:r>
            <a:endParaRPr kumimoji="1"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138458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1361F68D-FF29-5644-A27C-CB28734A2CD6}"/>
              </a:ext>
            </a:extLst>
          </p:cNvPr>
          <p:cNvSpPr/>
          <p:nvPr/>
        </p:nvSpPr>
        <p:spPr>
          <a:xfrm>
            <a:off x="251520" y="188640"/>
            <a:ext cx="2348720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优化资源分布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7EA2CB1-948D-0140-A4B9-2354A5345A9B}"/>
              </a:ext>
            </a:extLst>
          </p:cNvPr>
          <p:cNvSpPr txBox="1"/>
          <p:nvPr/>
        </p:nvSpPr>
        <p:spPr>
          <a:xfrm>
            <a:off x="989048" y="1484784"/>
            <a:ext cx="7673896" cy="304698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减少损耗</a:t>
            </a:r>
            <a:endParaRPr kumimoji="1" lang="en-US" altLang="zh-CN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让存储更靠近存储，减少网络延时</a:t>
            </a:r>
            <a:endParaRPr kumimoji="1" lang="en-US" altLang="zh-CN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汇集虚机到指定主机，降低功率开销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增加弹性</a:t>
            </a:r>
            <a:endParaRPr kumimoji="1" lang="en-US" altLang="zh-CN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相邻虚机干扰的隔离</a:t>
            </a:r>
            <a:endParaRPr kumimoji="1" lang="en-US" altLang="zh-CN" sz="3200" dirty="0"/>
          </a:p>
          <a:p>
            <a:pPr marL="914400" lvl="1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分散虚机到更多的主机上</a:t>
            </a:r>
            <a:endParaRPr kumimoji="1"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16335246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A7DFB5A2-7FFF-7E44-A2ED-CB7A6D6AC088}"/>
              </a:ext>
            </a:extLst>
          </p:cNvPr>
          <p:cNvSpPr/>
          <p:nvPr/>
        </p:nvSpPr>
        <p:spPr>
          <a:xfrm>
            <a:off x="251520" y="188640"/>
            <a:ext cx="906017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期望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89E7F3B-6D08-0F43-8AC8-624B3C4EADED}"/>
              </a:ext>
            </a:extLst>
          </p:cNvPr>
          <p:cNvSpPr txBox="1"/>
          <p:nvPr/>
        </p:nvSpPr>
        <p:spPr>
          <a:xfrm>
            <a:off x="989048" y="1484784"/>
            <a:ext cx="5160387" cy="206210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迁移可以在线完成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迁移的一致性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迁移的透明性</a:t>
            </a:r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迁移带来最少的服务中断</a:t>
            </a:r>
            <a:endParaRPr kumimoji="1"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97383856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9D522FB6-E41F-1645-BFB9-9E74FA4641D5}"/>
              </a:ext>
            </a:extLst>
          </p:cNvPr>
          <p:cNvSpPr/>
          <p:nvPr/>
        </p:nvSpPr>
        <p:spPr>
          <a:xfrm>
            <a:off x="251520" y="188640"/>
            <a:ext cx="3228448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en-US" altLang="zh-CN" sz="2800" b="1" dirty="0"/>
              <a:t>OpenStack</a:t>
            </a:r>
            <a:r>
              <a:rPr lang="zh-CN" altLang="en-US" sz="2800" b="1" dirty="0"/>
              <a:t>中的迁移</a:t>
            </a:r>
            <a:endParaRPr lang="en-US" altLang="zh-CN" sz="2800" b="1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0790484F-41CF-B44F-99EC-44D904538505}"/>
              </a:ext>
            </a:extLst>
          </p:cNvPr>
          <p:cNvSpPr txBox="1"/>
          <p:nvPr/>
        </p:nvSpPr>
        <p:spPr>
          <a:xfrm>
            <a:off x="251520" y="1484784"/>
            <a:ext cx="8712968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非在线迁移（冷迁移）</a:t>
            </a:r>
            <a:endParaRPr kumimoji="1" lang="en-US" altLang="zh-CN" sz="3200" dirty="0"/>
          </a:p>
          <a:p>
            <a:r>
              <a:rPr kumimoji="1" lang="en-US" altLang="zh-CN" sz="3200" dirty="0"/>
              <a:t>	</a:t>
            </a:r>
            <a:r>
              <a:rPr kumimoji="1" lang="en-US" altLang="zh-CN" sz="2800" dirty="0"/>
              <a:t>nova migrate &lt;server&gt;</a:t>
            </a:r>
          </a:p>
          <a:p>
            <a:endParaRPr kumimoji="1" lang="en-US" altLang="zh-CN" sz="28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在线迁移（共享存储）</a:t>
            </a:r>
            <a:r>
              <a:rPr kumimoji="1" lang="en-US" altLang="zh-CN" sz="3200" dirty="0"/>
              <a:t>	</a:t>
            </a:r>
          </a:p>
          <a:p>
            <a:r>
              <a:rPr kumimoji="1" lang="en-US" altLang="zh-CN" sz="3200" dirty="0"/>
              <a:t>	</a:t>
            </a:r>
            <a:r>
              <a:rPr kumimoji="1" lang="en-US" altLang="zh-CN" sz="2800" dirty="0"/>
              <a:t>nova live-migration &lt;server&gt; [&lt;host&gt;]</a:t>
            </a:r>
          </a:p>
          <a:p>
            <a:endParaRPr kumimoji="1" lang="en-US" altLang="zh-CN" sz="3200" dirty="0"/>
          </a:p>
          <a:p>
            <a:pPr marL="457200" indent="-457200">
              <a:buFont typeface="Arial" panose="020B0604020202020204" pitchFamily="34" charset="0"/>
              <a:buChar char="•"/>
            </a:pPr>
            <a:r>
              <a:rPr kumimoji="1" lang="zh-CN" altLang="en-US" sz="3200" dirty="0"/>
              <a:t>块迁移</a:t>
            </a:r>
            <a:endParaRPr kumimoji="1" lang="en-US" altLang="zh-CN" sz="3200" dirty="0"/>
          </a:p>
          <a:p>
            <a:r>
              <a:rPr kumimoji="1" lang="en-US" altLang="zh-CN" sz="3200" dirty="0"/>
              <a:t>	</a:t>
            </a:r>
            <a:r>
              <a:rPr kumimoji="1" lang="en-US" altLang="zh-CN" sz="2800" dirty="0"/>
              <a:t>nova live-migration –block-migrate  &lt;server&gt; [&lt;host&gt;]</a:t>
            </a:r>
            <a:endParaRPr kumimoji="1" lang="en-US" altLang="zh-CN" sz="3200" dirty="0"/>
          </a:p>
        </p:txBody>
      </p:sp>
    </p:spTree>
    <p:extLst>
      <p:ext uri="{BB962C8B-B14F-4D97-AF65-F5344CB8AC3E}">
        <p14:creationId xmlns:p14="http://schemas.microsoft.com/office/powerpoint/2010/main" val="302316982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矩形 3">
            <a:extLst>
              <a:ext uri="{FF2B5EF4-FFF2-40B4-BE49-F238E27FC236}">
                <a16:creationId xmlns:a16="http://schemas.microsoft.com/office/drawing/2014/main" id="{4494D62E-6B15-E549-83FD-538B0562ADFC}"/>
              </a:ext>
            </a:extLst>
          </p:cNvPr>
          <p:cNvSpPr/>
          <p:nvPr/>
        </p:nvSpPr>
        <p:spPr>
          <a:xfrm>
            <a:off x="251520" y="188640"/>
            <a:ext cx="2348720" cy="66486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>
              <a:lnSpc>
                <a:spcPct val="150000"/>
              </a:lnSpc>
            </a:pPr>
            <a:r>
              <a:rPr lang="zh-CN" altLang="en-US" sz="2800" b="1" dirty="0"/>
              <a:t>迁移支持列表</a:t>
            </a:r>
            <a:endParaRPr lang="en-US" altLang="zh-CN" sz="2800" b="1" dirty="0"/>
          </a:p>
        </p:txBody>
      </p:sp>
      <p:graphicFrame>
        <p:nvGraphicFramePr>
          <p:cNvPr id="5" name="表格 4">
            <a:extLst>
              <a:ext uri="{FF2B5EF4-FFF2-40B4-BE49-F238E27FC236}">
                <a16:creationId xmlns:a16="http://schemas.microsoft.com/office/drawing/2014/main" id="{C3EF43FE-4256-524A-B41A-88BDAF9ACC8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75236182"/>
              </p:ext>
            </p:extLst>
          </p:nvPr>
        </p:nvGraphicFramePr>
        <p:xfrm>
          <a:off x="1411343" y="2132856"/>
          <a:ext cx="6096000" cy="14833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32000">
                  <a:extLst>
                    <a:ext uri="{9D8B030D-6E8A-4147-A177-3AD203B41FA5}">
                      <a16:colId xmlns:a16="http://schemas.microsoft.com/office/drawing/2014/main" val="4078309281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546933353"/>
                    </a:ext>
                  </a:extLst>
                </a:gridCol>
                <a:gridCol w="2032000">
                  <a:extLst>
                    <a:ext uri="{9D8B030D-6E8A-4147-A177-3AD203B41FA5}">
                      <a16:colId xmlns:a16="http://schemas.microsoft.com/office/drawing/2014/main" val="337993721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迁移类型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本地存储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外置存储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6662338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块设备热迁移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支持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不支持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49319408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热迁移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不支持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支持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394303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冷迁移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支持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zh-CN" altLang="en-US" dirty="0"/>
                        <a:t>支持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006229364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07747946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</TotalTime>
  <Words>2233</Words>
  <Application>Microsoft Macintosh PowerPoint</Application>
  <PresentationFormat>全屏显示(4:3)</PresentationFormat>
  <Paragraphs>354</Paragraphs>
  <Slides>34</Slides>
  <Notes>2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34</vt:i4>
      </vt:variant>
    </vt:vector>
  </HeadingPairs>
  <TitlesOfParts>
    <vt:vector size="41" baseType="lpstr">
      <vt:lpstr>等线</vt:lpstr>
      <vt:lpstr>宋体</vt:lpstr>
      <vt:lpstr>inherit</vt:lpstr>
      <vt:lpstr>Arial</vt:lpstr>
      <vt:lpstr>Calibri</vt:lpstr>
      <vt:lpstr>Helvetica Neue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Nanking</dc:creator>
  <cp:lastModifiedBy>赵 俊峰</cp:lastModifiedBy>
  <cp:revision>104</cp:revision>
  <dcterms:created xsi:type="dcterms:W3CDTF">2018-12-03T07:02:22Z</dcterms:created>
  <dcterms:modified xsi:type="dcterms:W3CDTF">2019-04-02T15:32:33Z</dcterms:modified>
</cp:coreProperties>
</file>

<file path=docProps/thumbnail.jpeg>
</file>